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handoutMasterIdLst>
    <p:handoutMasterId r:id="rId23"/>
  </p:handoutMasterIdLst>
  <p:sldIdLst>
    <p:sldId id="256" r:id="rId3"/>
    <p:sldId id="259" r:id="rId4"/>
    <p:sldId id="272" r:id="rId5"/>
    <p:sldId id="260" r:id="rId6"/>
    <p:sldId id="275" r:id="rId8"/>
    <p:sldId id="276" r:id="rId9"/>
    <p:sldId id="283" r:id="rId10"/>
    <p:sldId id="284" r:id="rId11"/>
    <p:sldId id="257" r:id="rId12"/>
    <p:sldId id="278" r:id="rId13"/>
    <p:sldId id="288" r:id="rId14"/>
    <p:sldId id="263" r:id="rId15"/>
    <p:sldId id="268" r:id="rId16"/>
    <p:sldId id="279" r:id="rId17"/>
    <p:sldId id="264" r:id="rId18"/>
    <p:sldId id="286" r:id="rId19"/>
    <p:sldId id="281" r:id="rId20"/>
    <p:sldId id="269" r:id="rId21"/>
    <p:sldId id="271" r:id="rId22"/>
  </p:sldIdLst>
  <p:sldSz cx="12192000" cy="6858000"/>
  <p:notesSz cx="6858000" cy="9144000"/>
  <p:embeddedFontLst>
    <p:embeddedFont>
      <p:font typeface="Microsoft YaHei Light" panose="020B0502040204020203" pitchFamily="34" charset="-122"/>
      <p:regular r:id="rId27"/>
    </p:embeddedFont>
    <p:embeddedFont>
      <p:font typeface="Calibri" panose="020F0502020204030204" charset="0"/>
      <p:regular r:id="rId28"/>
      <p:bold r:id="rId29"/>
      <p:italic r:id="rId30"/>
      <p:boldItalic r:id="rId31"/>
    </p:embeddedFont>
    <p:embeddedFont>
      <p:font typeface="Calibri Light" panose="020F0302020204030204" charset="0"/>
      <p:regular r:id="rId32"/>
      <p:italic r:id="rId33"/>
    </p:embeddedFont>
  </p:embeddedFontLst>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0D19"/>
    <a:srgbClr val="02CFD3"/>
    <a:srgbClr val="057FC2"/>
    <a:srgbClr val="02C4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59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gs" Target="tags/tag1.xml"/><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Sales</c:v>
                </c:pt>
              </c:strCache>
            </c:strRef>
          </c:tx>
          <c:spPr>
            <a:gradFill>
              <a:gsLst>
                <a:gs pos="0">
                  <a:srgbClr val="057FC2"/>
                </a:gs>
                <a:gs pos="77000">
                  <a:srgbClr val="00CEFE"/>
                </a:gs>
              </a:gsLst>
              <a:lin ang="0" scaled="1"/>
            </a:gradFill>
            <a:ln w="12700" cap="flat">
              <a:noFill/>
              <a:miter lim="400000"/>
            </a:ln>
            <a:effectLst/>
          </c:spPr>
          <c:explosion val="0"/>
          <c:dLbls>
            <c:delete val="1"/>
          </c:dLbls>
          <c:cat>
            <c:strRef>
              <c:f>Sheet1!$B$1:$D$1</c:f>
              <c:strCache>
                <c:ptCount val="3"/>
                <c:pt idx="0">
                  <c:v>1st Qtr</c:v>
                </c:pt>
                <c:pt idx="1">
                  <c:v>2nd Qtr</c:v>
                </c:pt>
                <c:pt idx="2">
                  <c:v>3rd Qtr</c:v>
                </c:pt>
              </c:strCache>
            </c:strRef>
          </c:cat>
          <c:val>
            <c:numRef>
              <c:f>Sheet1!$B$2:$D$2</c:f>
              <c:numCache>
                <c:formatCode>General</c:formatCode>
                <c:ptCount val="3"/>
                <c:pt idx="0">
                  <c:v>45</c:v>
                </c:pt>
                <c:pt idx="1">
                  <c:v>20</c:v>
                </c:pt>
                <c:pt idx="2">
                  <c:v>15</c:v>
                </c:pt>
              </c:numCache>
            </c:numRef>
          </c:val>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18392DEC-61B0-4DBD-AFF4-D5A6D70DC5F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854565F7-C729-487F-A18B-DCFC0AB09D0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4565F7-C729-487F-A18B-DCFC0AB09D0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B3C7A2F-BC29-4745-AC99-9EB76CFA7D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C503D3-3C15-43C4-A506-F3F89677B1F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fld id="{BB3C7A2F-BC29-4745-AC99-9EB76CFA7DB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defRPr>
            </a:lvl1pPr>
          </a:lstStyle>
          <a:p>
            <a:fld id="{F4C503D3-3C15-43C4-A506-F3F89677B1F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hyperlink" Target="https://www.youtube.com/watch?v=YQCG408wgLw%20" TargetMode="External"/><Relationship Id="rId4" Type="http://schemas.openxmlformats.org/officeDocument/2006/relationships/hyperlink" Target="https://proceedings.neurips.cc/paper/2013/file/1cecc7a77928ca8133fa24680a88d2f9-Paper.pdf" TargetMode="External"/><Relationship Id="rId3" Type="http://schemas.openxmlformats.org/officeDocument/2006/relationships/hyperlink" Target="https://towardsdatascience.com/summary-of-translate-model-for-knowledge-graph-embedding-29042be64273?gi=5b5f7be7e32e%20" TargetMode="External"/><Relationship Id="rId2" Type="http://schemas.openxmlformats.org/officeDocument/2006/relationships/hyperlink" Target="https://paperswithcode.com/method/transe" TargetMode="External"/><Relationship Id="rId1" Type="http://schemas.openxmlformats.org/officeDocument/2006/relationships/hyperlink" Target="https://github.com/DeepGraphLearning/KnowledgeGraphEmbedding" TargetMode="Externa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100" name="Picture 99"/>
          <p:cNvPicPr/>
          <p:nvPr/>
        </p:nvPicPr>
        <p:blipFill>
          <a:blip r:embed="rId1"/>
          <a:stretch>
            <a:fillRect/>
          </a:stretch>
        </p:blipFill>
        <p:spPr>
          <a:xfrm>
            <a:off x="-956310" y="-1059815"/>
            <a:ext cx="18036000" cy="10296000"/>
          </a:xfrm>
          <a:prstGeom prst="rect">
            <a:avLst/>
          </a:prstGeom>
          <a:noFill/>
          <a:ln w="9525">
            <a:noFill/>
          </a:ln>
        </p:spPr>
      </p:pic>
      <p:sp>
        <p:nvSpPr>
          <p:cNvPr id="7" name="矩形 6"/>
          <p:cNvSpPr/>
          <p:nvPr/>
        </p:nvSpPr>
        <p:spPr>
          <a:xfrm>
            <a:off x="-873760" y="-1059815"/>
            <a:ext cx="15315565" cy="9791065"/>
          </a:xfrm>
          <a:prstGeom prst="rect">
            <a:avLst/>
          </a:prstGeom>
          <a:gradFill flip="none" rotWithShape="1">
            <a:gsLst>
              <a:gs pos="10000">
                <a:srgbClr val="0A0D19"/>
              </a:gs>
              <a:gs pos="100000">
                <a:srgbClr val="0A0D19">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latin typeface="Arial" panose="020B0604020202020204" pitchFamily="34" charset="0"/>
              <a:ea typeface="Arial" panose="020B0604020202020204" pitchFamily="34" charset="0"/>
            </a:endParaRPr>
          </a:p>
        </p:txBody>
      </p:sp>
      <p:sp>
        <p:nvSpPr>
          <p:cNvPr id="21" name="矩形 20"/>
          <p:cNvSpPr/>
          <p:nvPr/>
        </p:nvSpPr>
        <p:spPr>
          <a:xfrm>
            <a:off x="396355" y="4471058"/>
            <a:ext cx="8011400" cy="565827"/>
          </a:xfrm>
          <a:prstGeom prst="rect">
            <a:avLst/>
          </a:prstGeom>
          <a:gradFill>
            <a:gsLst>
              <a:gs pos="10000">
                <a:srgbClr val="02C4C9"/>
              </a:gs>
              <a:gs pos="100000">
                <a:srgbClr val="02CFD3">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10" name="矩形 9"/>
          <p:cNvSpPr/>
          <p:nvPr/>
        </p:nvSpPr>
        <p:spPr>
          <a:xfrm>
            <a:off x="152400" y="1223010"/>
            <a:ext cx="12527280" cy="2553335"/>
          </a:xfrm>
          <a:prstGeom prst="rect">
            <a:avLst/>
          </a:prstGeom>
        </p:spPr>
        <p:txBody>
          <a:bodyPr wrap="square">
            <a:spAutoFit/>
          </a:bodyPr>
          <a:lstStyle/>
          <a:p>
            <a:pPr algn="l"/>
            <a:r>
              <a:rPr lang="en-IN" altLang="zh-CN" sz="8000" b="1" dirty="0">
                <a:solidFill>
                  <a:schemeClr val="bg1"/>
                </a:solidFill>
                <a:latin typeface="Arial" panose="020B0604020202020204" pitchFamily="34" charset="0"/>
                <a:ea typeface="Arial" panose="020B0604020202020204" pitchFamily="34" charset="0"/>
              </a:rPr>
              <a:t>KNOWLEDGE GRAPH </a:t>
            </a:r>
            <a:endParaRPr lang="en-IN" altLang="zh-CN" sz="8000" b="1" dirty="0">
              <a:solidFill>
                <a:schemeClr val="bg1"/>
              </a:solidFill>
              <a:latin typeface="Arial" panose="020B0604020202020204" pitchFamily="34" charset="0"/>
              <a:ea typeface="Arial" panose="020B0604020202020204" pitchFamily="34" charset="0"/>
            </a:endParaRPr>
          </a:p>
          <a:p>
            <a:pPr algn="l"/>
            <a:r>
              <a:rPr lang="en-IN" altLang="zh-CN" sz="8000" b="1" dirty="0">
                <a:solidFill>
                  <a:schemeClr val="bg1"/>
                </a:solidFill>
                <a:latin typeface="Arial" panose="020B0604020202020204" pitchFamily="34" charset="0"/>
                <a:ea typeface="Arial" panose="020B0604020202020204" pitchFamily="34" charset="0"/>
              </a:rPr>
              <a:t>EMBEDDING</a:t>
            </a:r>
            <a:endParaRPr lang="en-IN" altLang="zh-CN" sz="8000" b="1" dirty="0">
              <a:solidFill>
                <a:schemeClr val="bg1"/>
              </a:solidFill>
              <a:latin typeface="Arial" panose="020B0604020202020204" pitchFamily="34" charset="0"/>
              <a:ea typeface="Arial" panose="020B0604020202020204" pitchFamily="34" charset="0"/>
            </a:endParaRPr>
          </a:p>
        </p:txBody>
      </p:sp>
      <p:sp>
        <p:nvSpPr>
          <p:cNvPr id="2" name="Text Box 1"/>
          <p:cNvSpPr txBox="1"/>
          <p:nvPr/>
        </p:nvSpPr>
        <p:spPr>
          <a:xfrm>
            <a:off x="243840" y="3974465"/>
            <a:ext cx="7518400" cy="1938020"/>
          </a:xfrm>
          <a:prstGeom prst="rect">
            <a:avLst/>
          </a:prstGeom>
          <a:noFill/>
        </p:spPr>
        <p:txBody>
          <a:bodyPr wrap="square" rtlCol="0">
            <a:spAutoFit/>
          </a:bodyPr>
          <a:p>
            <a:pPr algn="r"/>
            <a:r>
              <a:rPr lang="en-IN" altLang="en-US" sz="6000" b="1">
                <a:solidFill>
                  <a:schemeClr val="bg1"/>
                </a:solidFill>
                <a:latin typeface="Times New Roman" panose="02020603050405020304" charset="0"/>
                <a:cs typeface="Times New Roman" panose="02020603050405020304" charset="0"/>
              </a:rPr>
              <a:t>Using TransE model</a:t>
            </a:r>
            <a:endParaRPr lang="en-IN" altLang="en-US" sz="6000" b="1">
              <a:solidFill>
                <a:schemeClr val="bg1"/>
              </a:solidFill>
              <a:latin typeface="Times New Roman" panose="02020603050405020304" charset="0"/>
              <a:cs typeface="Times New Roman" panose="02020603050405020304" charset="0"/>
            </a:endParaRPr>
          </a:p>
          <a:p>
            <a:pPr algn="r"/>
            <a:endParaRPr lang="en-IN" altLang="en-US" sz="6000" b="1">
              <a:solidFill>
                <a:schemeClr val="bg1"/>
              </a:solidFill>
              <a:latin typeface="Times New Roman" panose="02020603050405020304" charset="0"/>
              <a:cs typeface="Times New Roman" panose="02020603050405020304" charset="0"/>
            </a:endParaRPr>
          </a:p>
        </p:txBody>
      </p:sp>
      <p:sp>
        <p:nvSpPr>
          <p:cNvPr id="4" name="矩形 9"/>
          <p:cNvSpPr/>
          <p:nvPr/>
        </p:nvSpPr>
        <p:spPr>
          <a:xfrm>
            <a:off x="7457440" y="5381625"/>
            <a:ext cx="4938395" cy="1476375"/>
          </a:xfrm>
          <a:prstGeom prst="rect">
            <a:avLst/>
          </a:prstGeom>
        </p:spPr>
        <p:txBody>
          <a:bodyPr wrap="square">
            <a:spAutoFit/>
          </a:bodyPr>
          <a:p>
            <a:pPr algn="l"/>
            <a:r>
              <a:rPr lang="en-IN" altLang="zh-CN" b="1" dirty="0">
                <a:solidFill>
                  <a:schemeClr val="bg1"/>
                </a:solidFill>
                <a:latin typeface="Arial" panose="020B0604020202020204" pitchFamily="34" charset="0"/>
                <a:ea typeface="Arial" panose="020B0604020202020204" pitchFamily="34" charset="0"/>
              </a:rPr>
              <a:t>N VEMACHALAM         - N180701</a:t>
            </a:r>
            <a:endParaRPr lang="en-IN" altLang="zh-CN" b="1" dirty="0">
              <a:solidFill>
                <a:schemeClr val="bg1"/>
              </a:solidFill>
              <a:latin typeface="Arial" panose="020B0604020202020204" pitchFamily="34" charset="0"/>
              <a:ea typeface="Arial" panose="020B0604020202020204" pitchFamily="34" charset="0"/>
            </a:endParaRPr>
          </a:p>
          <a:p>
            <a:pPr algn="l"/>
            <a:r>
              <a:rPr lang="en-IN" altLang="zh-CN" b="1" dirty="0">
                <a:solidFill>
                  <a:schemeClr val="bg1"/>
                </a:solidFill>
                <a:latin typeface="Arial" panose="020B0604020202020204" pitchFamily="34" charset="0"/>
                <a:ea typeface="Arial" panose="020B0604020202020204" pitchFamily="34" charset="0"/>
              </a:rPr>
              <a:t>N SHANTHA KUMARI  - N180139</a:t>
            </a:r>
            <a:endParaRPr lang="en-IN" altLang="zh-CN" b="1" dirty="0">
              <a:solidFill>
                <a:schemeClr val="bg1"/>
              </a:solidFill>
              <a:latin typeface="Arial" panose="020B0604020202020204" pitchFamily="34" charset="0"/>
              <a:ea typeface="Arial" panose="020B0604020202020204" pitchFamily="34" charset="0"/>
            </a:endParaRPr>
          </a:p>
          <a:p>
            <a:pPr algn="l"/>
            <a:r>
              <a:rPr lang="en-IN" altLang="zh-CN" b="1" dirty="0">
                <a:solidFill>
                  <a:schemeClr val="bg1"/>
                </a:solidFill>
                <a:latin typeface="Arial" panose="020B0604020202020204" pitchFamily="34" charset="0"/>
                <a:ea typeface="Arial" panose="020B0604020202020204" pitchFamily="34" charset="0"/>
              </a:rPr>
              <a:t>S NIKHIL                       - N180978</a:t>
            </a:r>
            <a:endParaRPr lang="en-IN" altLang="zh-CN" b="1" dirty="0">
              <a:solidFill>
                <a:schemeClr val="bg1"/>
              </a:solidFill>
              <a:latin typeface="Arial" panose="020B0604020202020204" pitchFamily="34" charset="0"/>
              <a:ea typeface="Arial" panose="020B0604020202020204" pitchFamily="34" charset="0"/>
            </a:endParaRPr>
          </a:p>
          <a:p>
            <a:pPr algn="l"/>
            <a:r>
              <a:rPr lang="en-IN" altLang="zh-CN" b="1" dirty="0">
                <a:solidFill>
                  <a:schemeClr val="bg1"/>
                </a:solidFill>
                <a:latin typeface="Arial" panose="020B0604020202020204" pitchFamily="34" charset="0"/>
                <a:ea typeface="Arial" panose="020B0604020202020204" pitchFamily="34" charset="0"/>
              </a:rPr>
              <a:t>K DHANESH                 - N180049</a:t>
            </a:r>
            <a:endParaRPr lang="en-IN" altLang="zh-CN" b="1" dirty="0">
              <a:solidFill>
                <a:schemeClr val="bg1"/>
              </a:solidFill>
              <a:latin typeface="Arial" panose="020B0604020202020204" pitchFamily="34" charset="0"/>
              <a:ea typeface="Arial" panose="020B0604020202020204" pitchFamily="34" charset="0"/>
            </a:endParaRPr>
          </a:p>
          <a:p>
            <a:pPr algn="l"/>
            <a:r>
              <a:rPr lang="en-IN" altLang="zh-CN" b="1" dirty="0">
                <a:solidFill>
                  <a:schemeClr val="bg1"/>
                </a:solidFill>
                <a:latin typeface="Arial" panose="020B0604020202020204" pitchFamily="34" charset="0"/>
                <a:ea typeface="Arial" panose="020B0604020202020204" pitchFamily="34" charset="0"/>
              </a:rPr>
              <a:t>G INDAMMA                  - N180053</a:t>
            </a:r>
            <a:endParaRPr lang="en-IN" altLang="zh-CN" b="1" dirty="0">
              <a:solidFill>
                <a:schemeClr val="bg1"/>
              </a:solidFill>
              <a:latin typeface="Arial" panose="020B0604020202020204" pitchFamily="34" charset="0"/>
              <a:ea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圆: 空心 17"/>
          <p:cNvSpPr/>
          <p:nvPr/>
        </p:nvSpPr>
        <p:spPr>
          <a:xfrm>
            <a:off x="9774957" y="776678"/>
            <a:ext cx="2126289" cy="2126289"/>
          </a:xfrm>
          <a:prstGeom prst="donut">
            <a:avLst>
              <a:gd name="adj" fmla="val 9703"/>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tx1"/>
              </a:solidFill>
              <a:latin typeface="Arial" panose="020B0604020202020204" pitchFamily="34" charset="0"/>
              <a:ea typeface="Arial" panose="020B0604020202020204" pitchFamily="34" charset="0"/>
            </a:endParaRPr>
          </a:p>
        </p:txBody>
      </p:sp>
      <p:sp>
        <p:nvSpPr>
          <p:cNvPr id="5" name="矩形 4"/>
          <p:cNvSpPr/>
          <p:nvPr/>
        </p:nvSpPr>
        <p:spPr>
          <a:xfrm>
            <a:off x="1533525" y="1499235"/>
            <a:ext cx="5406390" cy="681990"/>
          </a:xfrm>
          <a:prstGeom prst="rect">
            <a:avLst/>
          </a:prstGeom>
        </p:spPr>
        <p:txBody>
          <a:bodyPr wrap="square">
            <a:spAutoFit/>
          </a:bodyPr>
          <a:p>
            <a:pPr>
              <a:lnSpc>
                <a:spcPct val="120000"/>
              </a:lnSpc>
            </a:pPr>
            <a:r>
              <a:rPr lang="en-IN" altLang="en-US" sz="3200" b="1" dirty="0">
                <a:gradFill>
                  <a:gsLst>
                    <a:gs pos="0">
                      <a:srgbClr val="057FC2"/>
                    </a:gs>
                    <a:gs pos="77000">
                      <a:srgbClr val="00CEFE"/>
                    </a:gs>
                  </a:gsLst>
                  <a:lin ang="0" scaled="1"/>
                </a:gradFill>
                <a:latin typeface="Arial" panose="020B0604020202020204" pitchFamily="34" charset="0"/>
                <a:ea typeface="Arial" panose="020B0604020202020204" pitchFamily="34" charset="0"/>
              </a:rPr>
              <a:t>DISADVANTAGES</a:t>
            </a:r>
            <a:endParaRPr lang="en-IN" altLang="en-US" sz="3200" b="1" dirty="0">
              <a:gradFill>
                <a:gsLst>
                  <a:gs pos="0">
                    <a:srgbClr val="057FC2"/>
                  </a:gs>
                  <a:gs pos="77000">
                    <a:srgbClr val="00CEFE"/>
                  </a:gs>
                </a:gsLst>
                <a:lin ang="0" scaled="1"/>
              </a:gradFill>
              <a:latin typeface="Arial" panose="020B0604020202020204" pitchFamily="34" charset="0"/>
              <a:ea typeface="Arial" panose="020B0604020202020204" pitchFamily="34" charset="0"/>
            </a:endParaRPr>
          </a:p>
        </p:txBody>
      </p:sp>
      <p:sp>
        <p:nvSpPr>
          <p:cNvPr id="6" name="矩形 5"/>
          <p:cNvSpPr/>
          <p:nvPr/>
        </p:nvSpPr>
        <p:spPr>
          <a:xfrm>
            <a:off x="1533525" y="2676525"/>
            <a:ext cx="5862320" cy="2353310"/>
          </a:xfrm>
          <a:prstGeom prst="rect">
            <a:avLst/>
          </a:prstGeom>
        </p:spPr>
        <p:txBody>
          <a:bodyPr wrap="square">
            <a:spAutoFit/>
          </a:bodyPr>
          <a:p>
            <a:pPr marL="285750" indent="-285750">
              <a:lnSpc>
                <a:spcPct val="150000"/>
              </a:lnSpc>
              <a:buFont typeface="Wingdings" panose="05000000000000000000" charset="0"/>
              <a:buChar char="v"/>
            </a:pPr>
            <a:r>
              <a:rPr lang="en-US" altLang="zh-CN" sz="1400" dirty="0">
                <a:solidFill>
                  <a:schemeClr val="bg2">
                    <a:lumMod val="50000"/>
                  </a:schemeClr>
                </a:solidFill>
                <a:latin typeface="Arial" panose="020B0604020202020204" pitchFamily="34" charset="0"/>
                <a:ea typeface="Arial" panose="020B0604020202020204" pitchFamily="34" charset="0"/>
              </a:rPr>
              <a:t>TransE is limited in its ability to capture complex relationship patterns</a:t>
            </a:r>
            <a:r>
              <a:rPr lang="en-IN" altLang="en-US" sz="1400" dirty="0">
                <a:solidFill>
                  <a:schemeClr val="bg2">
                    <a:lumMod val="50000"/>
                  </a:schemeClr>
                </a:solidFill>
                <a:latin typeface="Arial" panose="020B0604020202020204" pitchFamily="34" charset="0"/>
                <a:ea typeface="Arial" panose="020B0604020202020204" pitchFamily="34" charset="0"/>
              </a:rPr>
              <a:t>.</a:t>
            </a:r>
            <a:endParaRPr lang="en-US" altLang="zh-CN" sz="1400" dirty="0">
              <a:solidFill>
                <a:schemeClr val="bg2">
                  <a:lumMod val="50000"/>
                </a:schemeClr>
              </a:solidFill>
              <a:latin typeface="Arial" panose="020B0604020202020204" pitchFamily="34" charset="0"/>
              <a:ea typeface="Arial" panose="020B0604020202020204" pitchFamily="34" charset="0"/>
            </a:endParaRPr>
          </a:p>
          <a:p>
            <a:pPr marL="285750" indent="-285750">
              <a:lnSpc>
                <a:spcPct val="150000"/>
              </a:lnSpc>
              <a:buFont typeface="Wingdings" panose="05000000000000000000" charset="0"/>
              <a:buChar char="v"/>
            </a:pPr>
            <a:r>
              <a:rPr lang="en-IN" altLang="en-US" sz="1400" dirty="0">
                <a:solidFill>
                  <a:schemeClr val="bg2">
                    <a:lumMod val="50000"/>
                  </a:schemeClr>
                </a:solidFill>
                <a:latin typeface="Arial" panose="020B0604020202020204" pitchFamily="34" charset="0"/>
                <a:ea typeface="Arial" panose="020B0604020202020204" pitchFamily="34" charset="0"/>
              </a:rPr>
              <a:t>S</a:t>
            </a:r>
            <a:r>
              <a:rPr lang="en-US" altLang="zh-CN" sz="1400" dirty="0">
                <a:solidFill>
                  <a:schemeClr val="bg2">
                    <a:lumMod val="50000"/>
                  </a:schemeClr>
                </a:solidFill>
                <a:latin typeface="Arial" panose="020B0604020202020204" pitchFamily="34" charset="0"/>
                <a:ea typeface="Arial" panose="020B0604020202020204" pitchFamily="34" charset="0"/>
              </a:rPr>
              <a:t>truggle to handle hierarchical relationships</a:t>
            </a:r>
            <a:r>
              <a:rPr lang="en-IN" altLang="en-US" sz="1400" dirty="0">
                <a:solidFill>
                  <a:schemeClr val="bg2">
                    <a:lumMod val="50000"/>
                  </a:schemeClr>
                </a:solidFill>
                <a:latin typeface="Arial" panose="020B0604020202020204" pitchFamily="34" charset="0"/>
                <a:ea typeface="Arial" panose="020B0604020202020204" pitchFamily="34" charset="0"/>
              </a:rPr>
              <a:t>.</a:t>
            </a:r>
            <a:endParaRPr lang="en-IN" altLang="en-US" sz="1400" dirty="0">
              <a:solidFill>
                <a:schemeClr val="bg2">
                  <a:lumMod val="50000"/>
                </a:schemeClr>
              </a:solidFill>
              <a:latin typeface="Arial" panose="020B0604020202020204" pitchFamily="34" charset="0"/>
              <a:ea typeface="Arial" panose="020B0604020202020204" pitchFamily="34" charset="0"/>
            </a:endParaRPr>
          </a:p>
          <a:p>
            <a:pPr marL="285750" indent="-285750">
              <a:lnSpc>
                <a:spcPct val="150000"/>
              </a:lnSpc>
              <a:buFont typeface="Wingdings" panose="05000000000000000000" charset="0"/>
              <a:buChar char="v"/>
            </a:pPr>
            <a:r>
              <a:rPr lang="en-IN" altLang="en-US" sz="1400" dirty="0">
                <a:solidFill>
                  <a:schemeClr val="bg2">
                    <a:lumMod val="50000"/>
                  </a:schemeClr>
                </a:solidFill>
                <a:latin typeface="Arial" panose="020B0604020202020204" pitchFamily="34" charset="0"/>
                <a:ea typeface="Arial" panose="020B0604020202020204" pitchFamily="34" charset="0"/>
              </a:rPr>
              <a:t>Requires a substantial amount of training data to learn meaningful embeddings.</a:t>
            </a:r>
            <a:endParaRPr lang="en-IN" altLang="en-US" sz="1400" dirty="0">
              <a:solidFill>
                <a:schemeClr val="bg2">
                  <a:lumMod val="50000"/>
                </a:schemeClr>
              </a:solidFill>
              <a:latin typeface="Arial" panose="020B0604020202020204" pitchFamily="34" charset="0"/>
              <a:ea typeface="Arial" panose="020B0604020202020204" pitchFamily="34" charset="0"/>
            </a:endParaRPr>
          </a:p>
          <a:p>
            <a:pPr marL="285750" indent="-285750">
              <a:lnSpc>
                <a:spcPct val="150000"/>
              </a:lnSpc>
              <a:buFont typeface="Wingdings" panose="05000000000000000000" charset="0"/>
              <a:buChar char="v"/>
            </a:pPr>
            <a:r>
              <a:rPr lang="en-IN" altLang="en-US" sz="1400" dirty="0">
                <a:solidFill>
                  <a:schemeClr val="bg2">
                    <a:lumMod val="50000"/>
                  </a:schemeClr>
                </a:solidFill>
                <a:latin typeface="Arial" panose="020B0604020202020204" pitchFamily="34" charset="0"/>
                <a:ea typeface="Arial" panose="020B0604020202020204" pitchFamily="34" charset="0"/>
              </a:rPr>
              <a:t>Performance of TransE can be sensitive to the selection of hyperparameters</a:t>
            </a:r>
            <a:endParaRPr lang="en-IN" altLang="en-US" sz="1400" dirty="0">
              <a:solidFill>
                <a:schemeClr val="bg2">
                  <a:lumMod val="50000"/>
                </a:schemeClr>
              </a:solidFill>
              <a:latin typeface="Arial" panose="020B0604020202020204" pitchFamily="34" charset="0"/>
              <a:ea typeface="Arial" panose="020B0604020202020204" pitchFamily="34" charset="0"/>
            </a:endParaRPr>
          </a:p>
        </p:txBody>
      </p:sp>
      <p:sp>
        <p:nvSpPr>
          <p:cNvPr id="7" name="矩形 6"/>
          <p:cNvSpPr/>
          <p:nvPr/>
        </p:nvSpPr>
        <p:spPr>
          <a:xfrm>
            <a:off x="1932973" y="2160455"/>
            <a:ext cx="1342663" cy="89363"/>
          </a:xfrm>
          <a:prstGeom prst="rect">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Arial" panose="020B0604020202020204" pitchFamily="34" charset="0"/>
            </a:endParaRPr>
          </a:p>
        </p:txBody>
      </p:sp>
      <p:sp>
        <p:nvSpPr>
          <p:cNvPr id="17" name="椭圆 16"/>
          <p:cNvSpPr/>
          <p:nvPr/>
        </p:nvSpPr>
        <p:spPr>
          <a:xfrm>
            <a:off x="7618730" y="1839595"/>
            <a:ext cx="3208020" cy="3205480"/>
          </a:xfrm>
          <a:prstGeom prst="ellipse">
            <a:avLst/>
          </a:prstGeom>
          <a:blipFill rotWithShape="1">
            <a:blip r:embed="rId1"/>
            <a:stretch>
              <a:fillRect l="-25000" r="-2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Arial" panose="020B0604020202020204" pitchFamily="34" charset="0"/>
            </a:endParaRPr>
          </a:p>
        </p:txBody>
      </p:sp>
      <p:sp>
        <p:nvSpPr>
          <p:cNvPr id="19" name="圆: 空心 18"/>
          <p:cNvSpPr/>
          <p:nvPr/>
        </p:nvSpPr>
        <p:spPr>
          <a:xfrm>
            <a:off x="10071246" y="4556535"/>
            <a:ext cx="1319997" cy="1319997"/>
          </a:xfrm>
          <a:prstGeom prst="donut">
            <a:avLst>
              <a:gd name="adj" fmla="val 13496"/>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tx1"/>
              </a:solidFill>
              <a:latin typeface="Arial" panose="020B0604020202020204" pitchFamily="34" charset="0"/>
              <a:ea typeface="Arial" panose="020B0604020202020204" pitchFamily="34" charset="0"/>
            </a:endParaRPr>
          </a:p>
        </p:txBody>
      </p:sp>
      <p:pic>
        <p:nvPicPr>
          <p:cNvPr id="4" name="图片 3" descr="图片包含 熨斗&#10;&#10;描述已自动生成"/>
          <p:cNvPicPr>
            <a:picLocks noChangeAspect="1"/>
          </p:cNvPicPr>
          <p:nvPr/>
        </p:nvPicPr>
        <p:blipFill rotWithShape="1">
          <a:blip r:embed="rId2"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IMG_20230708_132539"/>
          <p:cNvPicPr>
            <a:picLocks noChangeAspect="1"/>
          </p:cNvPicPr>
          <p:nvPr/>
        </p:nvPicPr>
        <p:blipFill>
          <a:blip r:embed="rId1"/>
          <a:stretch>
            <a:fillRect/>
          </a:stretch>
        </p:blipFill>
        <p:spPr>
          <a:xfrm>
            <a:off x="3914140" y="1271905"/>
            <a:ext cx="4654550" cy="5285105"/>
          </a:xfrm>
          <a:prstGeom prst="rect">
            <a:avLst/>
          </a:prstGeom>
        </p:spPr>
      </p:pic>
      <p:sp>
        <p:nvSpPr>
          <p:cNvPr id="6" name="矩形 5"/>
          <p:cNvSpPr/>
          <p:nvPr/>
        </p:nvSpPr>
        <p:spPr>
          <a:xfrm flipV="1">
            <a:off x="3844290" y="1012825"/>
            <a:ext cx="5182235" cy="76200"/>
          </a:xfrm>
          <a:prstGeom prst="rect">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Arial" panose="020B0604020202020204" pitchFamily="34" charset="0"/>
            </a:endParaRPr>
          </a:p>
        </p:txBody>
      </p:sp>
      <p:sp>
        <p:nvSpPr>
          <p:cNvPr id="7" name="Text Box 6"/>
          <p:cNvSpPr txBox="1"/>
          <p:nvPr/>
        </p:nvSpPr>
        <p:spPr>
          <a:xfrm>
            <a:off x="3914140" y="407035"/>
            <a:ext cx="5043170" cy="681990"/>
          </a:xfrm>
          <a:prstGeom prst="rect">
            <a:avLst/>
          </a:prstGeom>
          <a:noFill/>
        </p:spPr>
        <p:txBody>
          <a:bodyPr wrap="square" rtlCol="0">
            <a:spAutoFit/>
          </a:bodyPr>
          <a:p>
            <a:pPr>
              <a:lnSpc>
                <a:spcPct val="120000"/>
              </a:lnSpc>
            </a:pPr>
            <a:r>
              <a:rPr lang="en-IN" altLang="en-US" sz="3200" b="1"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n-ea"/>
              </a:rPr>
              <a:t>FLOW OF THE PROJECT</a:t>
            </a:r>
            <a:endParaRPr lang="en-US" sz="3200"/>
          </a:p>
        </p:txBody>
      </p:sp>
      <p:pic>
        <p:nvPicPr>
          <p:cNvPr id="4" name="图片 3" descr="图片包含 熨斗&#10;&#10;描述已自动生成"/>
          <p:cNvPicPr>
            <a:picLocks noChangeAspect="1"/>
          </p:cNvPicPr>
          <p:nvPr/>
        </p:nvPicPr>
        <p:blipFill rotWithShape="1">
          <a:blip r:embed="rId2"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熨斗&#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4" name="斜纹 3"/>
          <p:cNvSpPr/>
          <p:nvPr/>
        </p:nvSpPr>
        <p:spPr>
          <a:xfrm>
            <a:off x="8221980" y="0"/>
            <a:ext cx="3916680" cy="5562600"/>
          </a:xfrm>
          <a:prstGeom prst="diagStripe">
            <a:avLst>
              <a:gd name="adj" fmla="val 86438"/>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Arial" panose="020B0604020202020204" pitchFamily="34" charset="0"/>
            </a:endParaRPr>
          </a:p>
        </p:txBody>
      </p:sp>
      <p:sp>
        <p:nvSpPr>
          <p:cNvPr id="8" name="矩形 7"/>
          <p:cNvSpPr/>
          <p:nvPr/>
        </p:nvSpPr>
        <p:spPr>
          <a:xfrm>
            <a:off x="1833880" y="1216025"/>
            <a:ext cx="3969385" cy="681990"/>
          </a:xfrm>
          <a:prstGeom prst="rect">
            <a:avLst/>
          </a:prstGeom>
        </p:spPr>
        <p:txBody>
          <a:bodyPr wrap="square">
            <a:spAutoFit/>
          </a:bodyPr>
          <a:lstStyle/>
          <a:p>
            <a:pPr>
              <a:lnSpc>
                <a:spcPct val="120000"/>
              </a:lnSpc>
            </a:pPr>
            <a:r>
              <a:rPr lang="en-IN" altLang="en-US" sz="3200" b="1" dirty="0">
                <a:gradFill>
                  <a:gsLst>
                    <a:gs pos="0">
                      <a:srgbClr val="057FC2"/>
                    </a:gs>
                    <a:gs pos="77000">
                      <a:srgbClr val="00CEFE"/>
                    </a:gs>
                  </a:gsLst>
                  <a:lin ang="0" scaled="1"/>
                </a:gradFill>
                <a:latin typeface="Arial" panose="020B0604020202020204" pitchFamily="34" charset="0"/>
                <a:ea typeface="Arial" panose="020B0604020202020204" pitchFamily="34" charset="0"/>
              </a:rPr>
              <a:t>REQUIREMENTS</a:t>
            </a:r>
            <a:endParaRPr lang="en-IN" altLang="en-US" sz="3200" b="1" dirty="0">
              <a:gradFill>
                <a:gsLst>
                  <a:gs pos="0">
                    <a:srgbClr val="057FC2"/>
                  </a:gs>
                  <a:gs pos="77000">
                    <a:srgbClr val="00CEFE"/>
                  </a:gs>
                </a:gsLst>
                <a:lin ang="0" scaled="1"/>
              </a:gradFill>
              <a:latin typeface="Arial" panose="020B0604020202020204" pitchFamily="34" charset="0"/>
              <a:ea typeface="Arial" panose="020B0604020202020204" pitchFamily="34" charset="0"/>
            </a:endParaRPr>
          </a:p>
        </p:txBody>
      </p:sp>
      <p:sp>
        <p:nvSpPr>
          <p:cNvPr id="9" name="矩形 8"/>
          <p:cNvSpPr/>
          <p:nvPr/>
        </p:nvSpPr>
        <p:spPr>
          <a:xfrm>
            <a:off x="1932940" y="2275840"/>
            <a:ext cx="3252470" cy="2306955"/>
          </a:xfrm>
          <a:prstGeom prst="rect">
            <a:avLst/>
          </a:prstGeom>
        </p:spPr>
        <p:txBody>
          <a:bodyPr wrap="square">
            <a:spAutoFit/>
          </a:bodyPr>
          <a:lstStyle/>
          <a:p>
            <a:pPr>
              <a:lnSpc>
                <a:spcPct val="150000"/>
              </a:lnSpc>
            </a:pPr>
            <a:r>
              <a:rPr lang="en-US" altLang="zh-CN" sz="1200" dirty="0">
                <a:solidFill>
                  <a:schemeClr val="bg2">
                    <a:lumMod val="50000"/>
                  </a:schemeClr>
                </a:solidFill>
                <a:latin typeface="Arial" panose="020B0604020202020204" pitchFamily="34" charset="0"/>
                <a:ea typeface="Arial" panose="020B0604020202020204" pitchFamily="34" charset="0"/>
              </a:rPr>
              <a:t>Requirements for implementing TransE for knowledge graph embedding include a knowledge graph dataset consisting of entities and relationships, along with their corresponding identifiers or labels, and a computational environment capable of handling large-scale matrix operations to learn and apply the embeddings. </a:t>
            </a:r>
            <a:endParaRPr lang="en-US" altLang="zh-CN" sz="1200" dirty="0">
              <a:solidFill>
                <a:schemeClr val="bg2">
                  <a:lumMod val="50000"/>
                </a:schemeClr>
              </a:solidFill>
              <a:latin typeface="Arial" panose="020B0604020202020204" pitchFamily="34" charset="0"/>
              <a:ea typeface="Arial" panose="020B0604020202020204" pitchFamily="34" charset="0"/>
            </a:endParaRPr>
          </a:p>
        </p:txBody>
      </p:sp>
      <p:sp>
        <p:nvSpPr>
          <p:cNvPr id="10" name="矩形 9"/>
          <p:cNvSpPr/>
          <p:nvPr/>
        </p:nvSpPr>
        <p:spPr>
          <a:xfrm>
            <a:off x="1932973" y="1050512"/>
            <a:ext cx="1342663" cy="89363"/>
          </a:xfrm>
          <a:prstGeom prst="rect">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11" name="TextBox 30"/>
          <p:cNvSpPr txBox="1"/>
          <p:nvPr/>
        </p:nvSpPr>
        <p:spPr>
          <a:xfrm>
            <a:off x="5959475" y="1898015"/>
            <a:ext cx="3245485" cy="1529715"/>
          </a:xfrm>
          <a:prstGeom prst="rect">
            <a:avLst/>
          </a:prstGeom>
          <a:noFill/>
        </p:spPr>
        <p:txBody>
          <a:bodyPr wrap="square" rtlCol="0">
            <a:spAutoFit/>
          </a:bodyPr>
          <a:lstStyle/>
          <a:p>
            <a:pPr algn="r">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HARDWARE REQUIREMENTS</a:t>
            </a:r>
            <a:endPar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a:p>
            <a:pPr algn="r">
              <a:lnSpc>
                <a:spcPct val="120000"/>
              </a:lnSpc>
            </a:pPr>
            <a:r>
              <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Hardware requirements refer to the specifications and capabilities of the computer hardware or infrastructure needed to run a particular software system or application.</a:t>
            </a:r>
            <a:endPar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endParaRPr>
          </a:p>
        </p:txBody>
      </p:sp>
      <p:sp>
        <p:nvSpPr>
          <p:cNvPr id="12" name="TextBox 30"/>
          <p:cNvSpPr txBox="1"/>
          <p:nvPr/>
        </p:nvSpPr>
        <p:spPr>
          <a:xfrm>
            <a:off x="4995236" y="4112498"/>
            <a:ext cx="2870904" cy="1723390"/>
          </a:xfrm>
          <a:prstGeom prst="rect">
            <a:avLst/>
          </a:prstGeom>
          <a:noFill/>
        </p:spPr>
        <p:txBody>
          <a:bodyPr wrap="square" rtlCol="0">
            <a:spAutoFit/>
          </a:bodyPr>
          <a:lstStyle/>
          <a:p>
            <a:pPr algn="r">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SOFTWARE REQUIREMENTS</a:t>
            </a:r>
            <a:endPar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a:p>
            <a:pPr algn="r">
              <a:lnSpc>
                <a:spcPct val="120000"/>
              </a:lnSpc>
            </a:pPr>
            <a:r>
              <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Software requirements define the functional and non-functional capabilities, features, and constraints that a software system or application must possess in order to satisfy the needs of its users and stakeholders.</a:t>
            </a:r>
            <a:endPar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3571"/>
                                  </p:iterate>
                                  <p:childTnLst>
                                    <p:set>
                                      <p:cBhvr>
                                        <p:cTn id="6" dur="700" fill="hold">
                                          <p:stCondLst>
                                            <p:cond delay="0"/>
                                          </p:stCondLst>
                                        </p:cTn>
                                        <p:tgtEl>
                                          <p:spTgt spid="11"/>
                                        </p:tgtEl>
                                        <p:attrNameLst>
                                          <p:attrName>style.visibility</p:attrName>
                                        </p:attrNameLst>
                                      </p:cBhvr>
                                      <p:to>
                                        <p:strVal val="visible"/>
                                      </p:to>
                                    </p:set>
                                    <p:animEffect filter="fade">
                                      <p:cBhvr>
                                        <p:cTn id="7" dur="700">
                                          <p:stCondLst>
                                            <p:cond delay="0"/>
                                          </p:stCondLst>
                                        </p:cTn>
                                        <p:tgtEl>
                                          <p:spTgt spid="11"/>
                                        </p:tgtEl>
                                      </p:cBhvr>
                                    </p:animEffect>
                                    <p:anim to="" calcmode="lin" valueType="num">
                                      <p:cBhvr>
                                        <p:cTn id="8" dur="700" fill="hold">
                                          <p:stCondLst>
                                            <p:cond delay="0"/>
                                          </p:stCondLst>
                                        </p:cTn>
                                        <p:tgtEl>
                                          <p:spTgt spid="11"/>
                                        </p:tgtEl>
                                        <p:attrNameLst>
                                          <p:attrName>ppt_y</p:attrName>
                                        </p:attrNameLst>
                                      </p:cBhvr>
                                      <p:tavLst>
                                        <p:tav tm="0" fmla="#ppt_y-#ppt_h*((1.5-1.5*$)^2-(1.5-1.5*$)^3)">
                                          <p:val>
                                            <p:fltVal val="0"/>
                                          </p:val>
                                        </p:tav>
                                        <p:tav tm="100000">
                                          <p:val>
                                            <p:fltVal val="1"/>
                                          </p:val>
                                        </p:tav>
                                      </p:tavLst>
                                    </p:anim>
                                  </p:childTnLst>
                                </p:cTn>
                              </p:par>
                              <p:par>
                                <p:cTn id="9" presetID="0" presetClass="entr" presetSubtype="0" fill="hold" grpId="0" nodeType="withEffect">
                                  <p:stCondLst>
                                    <p:cond delay="0"/>
                                  </p:stCondLst>
                                  <p:iterate type="lt">
                                    <p:tmPct val="3571"/>
                                  </p:iterate>
                                  <p:childTnLst>
                                    <p:set>
                                      <p:cBhvr>
                                        <p:cTn id="10" dur="700" fill="hold">
                                          <p:stCondLst>
                                            <p:cond delay="0"/>
                                          </p:stCondLst>
                                        </p:cTn>
                                        <p:tgtEl>
                                          <p:spTgt spid="12"/>
                                        </p:tgtEl>
                                        <p:attrNameLst>
                                          <p:attrName>style.visibility</p:attrName>
                                        </p:attrNameLst>
                                      </p:cBhvr>
                                      <p:to>
                                        <p:strVal val="visible"/>
                                      </p:to>
                                    </p:set>
                                    <p:animEffect filter="fade">
                                      <p:cBhvr>
                                        <p:cTn id="11" dur="700">
                                          <p:stCondLst>
                                            <p:cond delay="0"/>
                                          </p:stCondLst>
                                        </p:cTn>
                                        <p:tgtEl>
                                          <p:spTgt spid="12"/>
                                        </p:tgtEl>
                                      </p:cBhvr>
                                    </p:animEffect>
                                    <p:anim to="" calcmode="lin" valueType="num">
                                      <p:cBhvr>
                                        <p:cTn id="12" dur="700" fill="hold">
                                          <p:stCondLst>
                                            <p:cond delay="0"/>
                                          </p:stCondLst>
                                        </p:cTn>
                                        <p:tgtEl>
                                          <p:spTgt spid="12"/>
                                        </p:tgtEl>
                                        <p:attrNameLst>
                                          <p:attrName>ppt_y</p:attrName>
                                        </p:attrNameLst>
                                      </p:cBhvr>
                                      <p:tavLst>
                                        <p:tav tm="0" fmla="#ppt_y-#ppt_h*((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61440" y="706755"/>
            <a:ext cx="6990080" cy="681990"/>
          </a:xfrm>
          <a:prstGeom prst="rect">
            <a:avLst/>
          </a:prstGeom>
        </p:spPr>
        <p:txBody>
          <a:bodyPr wrap="square">
            <a:spAutoFit/>
          </a:bodyPr>
          <a:lstStyle/>
          <a:p>
            <a:pPr>
              <a:lnSpc>
                <a:spcPct val="120000"/>
              </a:lnSpc>
            </a:pPr>
            <a:r>
              <a:rPr lang="en-IN" altLang="en-US" sz="3200" b="1" dirty="0">
                <a:gradFill>
                  <a:gsLst>
                    <a:gs pos="0">
                      <a:srgbClr val="057FC2"/>
                    </a:gs>
                    <a:gs pos="77000">
                      <a:srgbClr val="00CEFE"/>
                    </a:gs>
                  </a:gsLst>
                  <a:lin ang="0" scaled="1"/>
                </a:gradFill>
                <a:latin typeface="Arial" panose="020B0604020202020204" pitchFamily="34" charset="0"/>
                <a:ea typeface="Arial" panose="020B0604020202020204" pitchFamily="34" charset="0"/>
              </a:rPr>
              <a:t>HARDWARE REQUIREMENTS</a:t>
            </a:r>
            <a:endParaRPr lang="en-IN" altLang="en-US" sz="3200" b="1" dirty="0">
              <a:gradFill>
                <a:gsLst>
                  <a:gs pos="0">
                    <a:srgbClr val="057FC2"/>
                  </a:gs>
                  <a:gs pos="77000">
                    <a:srgbClr val="00CEFE"/>
                  </a:gs>
                </a:gsLst>
                <a:lin ang="0" scaled="1"/>
              </a:gradFill>
              <a:latin typeface="Arial" panose="020B0604020202020204" pitchFamily="34" charset="0"/>
              <a:ea typeface="Arial" panose="020B0604020202020204" pitchFamily="34" charset="0"/>
            </a:endParaRPr>
          </a:p>
        </p:txBody>
      </p:sp>
      <p:sp>
        <p:nvSpPr>
          <p:cNvPr id="4" name="矩形 3"/>
          <p:cNvSpPr/>
          <p:nvPr/>
        </p:nvSpPr>
        <p:spPr>
          <a:xfrm>
            <a:off x="1361440" y="1234178"/>
            <a:ext cx="5682105" cy="368300"/>
          </a:xfrm>
          <a:prstGeom prst="rect">
            <a:avLst/>
          </a:prstGeom>
        </p:spPr>
        <p:txBody>
          <a:bodyPr wrap="square">
            <a:spAutoFit/>
          </a:bodyPr>
          <a:lstStyle/>
          <a:p>
            <a:pPr>
              <a:lnSpc>
                <a:spcPct val="150000"/>
              </a:lnSpc>
            </a:pPr>
            <a:endParaRPr lang="en-US" altLang="zh-CN" sz="1200" dirty="0">
              <a:solidFill>
                <a:schemeClr val="bg2">
                  <a:lumMod val="50000"/>
                </a:schemeClr>
              </a:solidFill>
              <a:latin typeface="Arial" panose="020B0604020202020204" pitchFamily="34" charset="0"/>
              <a:ea typeface="Arial" panose="020B0604020202020204" pitchFamily="34" charset="0"/>
            </a:endParaRPr>
          </a:p>
        </p:txBody>
      </p:sp>
      <p:sp>
        <p:nvSpPr>
          <p:cNvPr id="5" name="矩形 4"/>
          <p:cNvSpPr/>
          <p:nvPr/>
        </p:nvSpPr>
        <p:spPr>
          <a:xfrm>
            <a:off x="1460777" y="541377"/>
            <a:ext cx="1342663" cy="89363"/>
          </a:xfrm>
          <a:prstGeom prst="rect">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椭圆 6"/>
          <p:cNvSpPr/>
          <p:nvPr/>
        </p:nvSpPr>
        <p:spPr>
          <a:xfrm>
            <a:off x="7299960" y="2194560"/>
            <a:ext cx="3246120" cy="3246120"/>
          </a:xfrm>
          <a:prstGeom prst="ellipse">
            <a:avLst/>
          </a:prstGeom>
          <a:noFill/>
          <a:ln>
            <a:solidFill>
              <a:srgbClr val="057FC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Arial" panose="020B0604020202020204" pitchFamily="34" charset="0"/>
            </a:endParaRPr>
          </a:p>
        </p:txBody>
      </p:sp>
      <p:sp>
        <p:nvSpPr>
          <p:cNvPr id="6" name="菱形 5"/>
          <p:cNvSpPr/>
          <p:nvPr/>
        </p:nvSpPr>
        <p:spPr>
          <a:xfrm>
            <a:off x="6995160" y="1889760"/>
            <a:ext cx="3855720" cy="3855720"/>
          </a:xfrm>
          <a:prstGeom prst="diamond">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Arial" panose="020B0604020202020204" pitchFamily="34" charset="0"/>
            </a:endParaRPr>
          </a:p>
        </p:txBody>
      </p:sp>
      <p:sp>
        <p:nvSpPr>
          <p:cNvPr id="8" name="椭圆 7"/>
          <p:cNvSpPr/>
          <p:nvPr/>
        </p:nvSpPr>
        <p:spPr>
          <a:xfrm>
            <a:off x="6537960" y="1432560"/>
            <a:ext cx="4770120" cy="4770120"/>
          </a:xfrm>
          <a:prstGeom prst="ellipse">
            <a:avLst/>
          </a:prstGeom>
          <a:noFill/>
          <a:ln>
            <a:solidFill>
              <a:srgbClr val="057FC2">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Arial" panose="020B0604020202020204" pitchFamily="34" charset="0"/>
            </a:endParaRPr>
          </a:p>
        </p:txBody>
      </p:sp>
      <p:sp>
        <p:nvSpPr>
          <p:cNvPr id="22" name="TextBox 30"/>
          <p:cNvSpPr txBox="1"/>
          <p:nvPr/>
        </p:nvSpPr>
        <p:spPr>
          <a:xfrm>
            <a:off x="1921063" y="2386888"/>
            <a:ext cx="3825325" cy="644525"/>
          </a:xfrm>
          <a:prstGeom prst="rect">
            <a:avLst/>
          </a:prstGeom>
          <a:noFill/>
        </p:spPr>
        <p:txBody>
          <a:bodyPr wrap="square" rtlCol="0">
            <a:spAutoFit/>
          </a:bodyPr>
          <a:lstStyle/>
          <a:p>
            <a:pPr>
              <a:lnSpc>
                <a:spcPct val="120000"/>
              </a:lnSpc>
            </a:pPr>
            <a:r>
              <a:rPr lang="en-US" altLang="zh-CN"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Processor</a:t>
            </a:r>
            <a:endParaRPr lang="en-US" altLang="zh-CN"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a:p>
            <a:pPr>
              <a:lnSpc>
                <a:spcPct val="120000"/>
              </a:lnSpc>
            </a:pPr>
            <a:r>
              <a:rPr lang="en-US" sz="120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64-bit, core i5 or i7</a:t>
            </a:r>
            <a:endParaRPr lang="en-US" sz="120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endParaRPr>
          </a:p>
        </p:txBody>
      </p:sp>
      <p:sp>
        <p:nvSpPr>
          <p:cNvPr id="23" name="TextBox 30"/>
          <p:cNvSpPr txBox="1"/>
          <p:nvPr/>
        </p:nvSpPr>
        <p:spPr>
          <a:xfrm>
            <a:off x="1921063" y="3161924"/>
            <a:ext cx="3825325" cy="644525"/>
          </a:xfrm>
          <a:prstGeom prst="rect">
            <a:avLst/>
          </a:prstGeom>
          <a:noFill/>
        </p:spPr>
        <p:txBody>
          <a:bodyPr wrap="square" rtlCol="0">
            <a:spAutoFit/>
          </a:bodyPr>
          <a:lstStyle/>
          <a:p>
            <a:pPr>
              <a:lnSpc>
                <a:spcPct val="120000"/>
              </a:lnSpc>
            </a:pPr>
            <a:r>
              <a:rPr lang="en-US" altLang="zh-CN"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RAM</a:t>
            </a:r>
            <a:endParaRPr lang="en-US" altLang="zh-CN"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a:p>
            <a:pPr>
              <a:lnSpc>
                <a:spcPct val="120000"/>
              </a:lnSpc>
            </a:pPr>
            <a:r>
              <a:rPr lang="en-IN" altLang="en-US" sz="120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16 GB</a:t>
            </a:r>
            <a:endParaRPr lang="en-IN" altLang="en-US" sz="120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endParaRPr>
          </a:p>
        </p:txBody>
      </p:sp>
      <p:sp>
        <p:nvSpPr>
          <p:cNvPr id="24" name="TextBox 30"/>
          <p:cNvSpPr txBox="1"/>
          <p:nvPr/>
        </p:nvSpPr>
        <p:spPr>
          <a:xfrm>
            <a:off x="1921063" y="3918545"/>
            <a:ext cx="3825325" cy="644525"/>
          </a:xfrm>
          <a:prstGeom prst="rect">
            <a:avLst/>
          </a:prstGeom>
          <a:noFill/>
        </p:spPr>
        <p:txBody>
          <a:bodyPr wrap="square" rtlCol="0">
            <a:spAutoFit/>
          </a:bodyPr>
          <a:lstStyle/>
          <a:p>
            <a:pPr>
              <a:lnSpc>
                <a:spcPct val="120000"/>
              </a:lnSpc>
            </a:pPr>
            <a:r>
              <a:rPr lang="en-US" altLang="zh-CN"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GPU</a:t>
            </a:r>
            <a:endParaRPr lang="en-US" altLang="zh-CN"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a:p>
            <a:pPr>
              <a:lnSpc>
                <a:spcPct val="120000"/>
              </a:lnSpc>
            </a:pPr>
            <a:r>
              <a:rPr lang="en-US" sz="120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CUDA supported</a:t>
            </a:r>
            <a:endParaRPr lang="en-US" sz="120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endParaRPr>
          </a:p>
        </p:txBody>
      </p:sp>
      <p:sp>
        <p:nvSpPr>
          <p:cNvPr id="25" name="TextBox 30"/>
          <p:cNvSpPr txBox="1"/>
          <p:nvPr/>
        </p:nvSpPr>
        <p:spPr>
          <a:xfrm>
            <a:off x="1921063" y="4741842"/>
            <a:ext cx="3825325" cy="644525"/>
          </a:xfrm>
          <a:prstGeom prst="rect">
            <a:avLst/>
          </a:prstGeom>
          <a:noFill/>
        </p:spPr>
        <p:txBody>
          <a:bodyPr wrap="square" rtlCol="0">
            <a:spAutoFit/>
          </a:bodyPr>
          <a:lstStyle/>
          <a:p>
            <a:pPr>
              <a:lnSpc>
                <a:spcPct val="120000"/>
              </a:lnSpc>
            </a:pPr>
            <a:r>
              <a:rPr lang="en-US" altLang="zh-CN"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Display</a:t>
            </a:r>
            <a:endParaRPr lang="en-US" altLang="zh-CN"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a:p>
            <a:pPr>
              <a:lnSpc>
                <a:spcPct val="120000"/>
              </a:lnSpc>
            </a:pPr>
            <a:r>
              <a:rPr lang="en-US" sz="120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Dual XGA (1024 x 768) or higher resolution monitors</a:t>
            </a:r>
            <a:endParaRPr lang="en-US" sz="120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endParaRPr>
          </a:p>
        </p:txBody>
      </p:sp>
      <p:sp>
        <p:nvSpPr>
          <p:cNvPr id="26" name="等腰三角形 25"/>
          <p:cNvSpPr/>
          <p:nvPr/>
        </p:nvSpPr>
        <p:spPr>
          <a:xfrm rot="5400000">
            <a:off x="1403026" y="2444302"/>
            <a:ext cx="406603" cy="350520"/>
          </a:xfrm>
          <a:prstGeom prst="triangle">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Arial" panose="020B0604020202020204" pitchFamily="34" charset="0"/>
            </a:endParaRPr>
          </a:p>
        </p:txBody>
      </p:sp>
      <p:sp>
        <p:nvSpPr>
          <p:cNvPr id="27" name="等腰三角形 26"/>
          <p:cNvSpPr/>
          <p:nvPr/>
        </p:nvSpPr>
        <p:spPr>
          <a:xfrm rot="5400000">
            <a:off x="1403026" y="3229665"/>
            <a:ext cx="406603" cy="350520"/>
          </a:xfrm>
          <a:prstGeom prst="triangle">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Arial" panose="020B0604020202020204" pitchFamily="34" charset="0"/>
            </a:endParaRPr>
          </a:p>
        </p:txBody>
      </p:sp>
      <p:sp>
        <p:nvSpPr>
          <p:cNvPr id="28" name="等腰三角形 27"/>
          <p:cNvSpPr/>
          <p:nvPr/>
        </p:nvSpPr>
        <p:spPr>
          <a:xfrm rot="5400000">
            <a:off x="1403026" y="4015028"/>
            <a:ext cx="406603" cy="350520"/>
          </a:xfrm>
          <a:prstGeom prst="triangle">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Arial" panose="020B0604020202020204" pitchFamily="34" charset="0"/>
            </a:endParaRPr>
          </a:p>
        </p:txBody>
      </p:sp>
      <p:sp>
        <p:nvSpPr>
          <p:cNvPr id="29" name="等腰三角形 28"/>
          <p:cNvSpPr/>
          <p:nvPr/>
        </p:nvSpPr>
        <p:spPr>
          <a:xfrm rot="5400000">
            <a:off x="1403026" y="4800392"/>
            <a:ext cx="406603" cy="350520"/>
          </a:xfrm>
          <a:prstGeom prst="triangle">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Arial" panose="020B0604020202020204" pitchFamily="34" charset="0"/>
            </a:endParaRPr>
          </a:p>
        </p:txBody>
      </p:sp>
      <p:pic>
        <p:nvPicPr>
          <p:cNvPr id="2" name="图片 3" descr="图片包含 熨斗&#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10" name="等腰三角形 28"/>
          <p:cNvSpPr/>
          <p:nvPr/>
        </p:nvSpPr>
        <p:spPr>
          <a:xfrm rot="5400000">
            <a:off x="1403026" y="5667802"/>
            <a:ext cx="406603" cy="350520"/>
          </a:xfrm>
          <a:prstGeom prst="triangle">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latin typeface="Arial" panose="020B0604020202020204" pitchFamily="34" charset="0"/>
              <a:ea typeface="Arial" panose="020B0604020202020204" pitchFamily="34" charset="0"/>
            </a:endParaRPr>
          </a:p>
        </p:txBody>
      </p:sp>
      <p:sp>
        <p:nvSpPr>
          <p:cNvPr id="11" name="Text Box 10"/>
          <p:cNvSpPr txBox="1"/>
          <p:nvPr/>
        </p:nvSpPr>
        <p:spPr>
          <a:xfrm>
            <a:off x="1920875" y="5579745"/>
            <a:ext cx="3021965" cy="644525"/>
          </a:xfrm>
          <a:prstGeom prst="rect">
            <a:avLst/>
          </a:prstGeom>
          <a:noFill/>
        </p:spPr>
        <p:txBody>
          <a:bodyPr wrap="square" rtlCol="0">
            <a:spAutoFit/>
          </a:bodyPr>
          <a:p>
            <a:pPr>
              <a:lnSpc>
                <a:spcPct val="120000"/>
              </a:lnSpc>
            </a:pPr>
            <a:r>
              <a:rPr lang="en-US" altLang="zh-CN"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Keyboard</a:t>
            </a:r>
            <a:endParaRPr lang="en-US" altLang="zh-CN"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a:p>
            <a:pPr>
              <a:lnSpc>
                <a:spcPct val="120000"/>
              </a:lnSpc>
            </a:pPr>
            <a:r>
              <a:rPr lang="en-US" sz="120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A standard keyboard</a:t>
            </a:r>
            <a:endParaRPr lang="en-US" sz="120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3571"/>
                                  </p:iterate>
                                  <p:childTnLst>
                                    <p:set>
                                      <p:cBhvr>
                                        <p:cTn id="6" dur="700" fill="hold">
                                          <p:stCondLst>
                                            <p:cond delay="0"/>
                                          </p:stCondLst>
                                        </p:cTn>
                                        <p:tgtEl>
                                          <p:spTgt spid="22"/>
                                        </p:tgtEl>
                                        <p:attrNameLst>
                                          <p:attrName>style.visibility</p:attrName>
                                        </p:attrNameLst>
                                      </p:cBhvr>
                                      <p:to>
                                        <p:strVal val="visible"/>
                                      </p:to>
                                    </p:set>
                                    <p:animEffect filter="fade">
                                      <p:cBhvr>
                                        <p:cTn id="7" dur="700">
                                          <p:stCondLst>
                                            <p:cond delay="0"/>
                                          </p:stCondLst>
                                        </p:cTn>
                                        <p:tgtEl>
                                          <p:spTgt spid="22"/>
                                        </p:tgtEl>
                                      </p:cBhvr>
                                    </p:animEffect>
                                    <p:anim to="" calcmode="lin" valueType="num">
                                      <p:cBhvr>
                                        <p:cTn id="8" dur="700" fill="hold">
                                          <p:stCondLst>
                                            <p:cond delay="0"/>
                                          </p:stCondLst>
                                        </p:cTn>
                                        <p:tgtEl>
                                          <p:spTgt spid="22"/>
                                        </p:tgtEl>
                                        <p:attrNameLst>
                                          <p:attrName>ppt_y</p:attrName>
                                        </p:attrNameLst>
                                      </p:cBhvr>
                                      <p:tavLst>
                                        <p:tav tm="0" fmla="#ppt_y-#ppt_h*((1.5-1.5*$)^2-(1.5-1.5*$)^3)">
                                          <p:val>
                                            <p:fltVal val="0"/>
                                          </p:val>
                                        </p:tav>
                                        <p:tav tm="100000">
                                          <p:val>
                                            <p:fltVal val="1"/>
                                          </p:val>
                                        </p:tav>
                                      </p:tavLst>
                                    </p:anim>
                                  </p:childTnLst>
                                </p:cTn>
                              </p:par>
                              <p:par>
                                <p:cTn id="9" presetID="0" presetClass="entr" presetSubtype="0" fill="hold" grpId="0" nodeType="withEffect">
                                  <p:stCondLst>
                                    <p:cond delay="0"/>
                                  </p:stCondLst>
                                  <p:iterate type="lt">
                                    <p:tmPct val="3571"/>
                                  </p:iterate>
                                  <p:childTnLst>
                                    <p:set>
                                      <p:cBhvr>
                                        <p:cTn id="10" dur="700" fill="hold">
                                          <p:stCondLst>
                                            <p:cond delay="0"/>
                                          </p:stCondLst>
                                        </p:cTn>
                                        <p:tgtEl>
                                          <p:spTgt spid="23"/>
                                        </p:tgtEl>
                                        <p:attrNameLst>
                                          <p:attrName>style.visibility</p:attrName>
                                        </p:attrNameLst>
                                      </p:cBhvr>
                                      <p:to>
                                        <p:strVal val="visible"/>
                                      </p:to>
                                    </p:set>
                                    <p:animEffect filter="fade">
                                      <p:cBhvr>
                                        <p:cTn id="11" dur="700">
                                          <p:stCondLst>
                                            <p:cond delay="0"/>
                                          </p:stCondLst>
                                        </p:cTn>
                                        <p:tgtEl>
                                          <p:spTgt spid="23"/>
                                        </p:tgtEl>
                                      </p:cBhvr>
                                    </p:animEffect>
                                    <p:anim to="" calcmode="lin" valueType="num">
                                      <p:cBhvr>
                                        <p:cTn id="12" dur="700" fill="hold">
                                          <p:stCondLst>
                                            <p:cond delay="0"/>
                                          </p:stCondLst>
                                        </p:cTn>
                                        <p:tgtEl>
                                          <p:spTgt spid="23"/>
                                        </p:tgtEl>
                                        <p:attrNameLst>
                                          <p:attrName>ppt_y</p:attrName>
                                        </p:attrNameLst>
                                      </p:cBhvr>
                                      <p:tavLst>
                                        <p:tav tm="0" fmla="#ppt_y-#ppt_h*((1.5-1.5*$)^2-(1.5-1.5*$)^3)">
                                          <p:val>
                                            <p:fltVal val="0"/>
                                          </p:val>
                                        </p:tav>
                                        <p:tav tm="100000">
                                          <p:val>
                                            <p:fltVal val="1"/>
                                          </p:val>
                                        </p:tav>
                                      </p:tavLst>
                                    </p:anim>
                                  </p:childTnLst>
                                </p:cTn>
                              </p:par>
                              <p:par>
                                <p:cTn id="13" presetID="0" presetClass="entr" presetSubtype="0" fill="hold" grpId="0" nodeType="withEffect">
                                  <p:stCondLst>
                                    <p:cond delay="0"/>
                                  </p:stCondLst>
                                  <p:iterate type="lt">
                                    <p:tmPct val="3571"/>
                                  </p:iterate>
                                  <p:childTnLst>
                                    <p:set>
                                      <p:cBhvr>
                                        <p:cTn id="14" dur="700" fill="hold">
                                          <p:stCondLst>
                                            <p:cond delay="0"/>
                                          </p:stCondLst>
                                        </p:cTn>
                                        <p:tgtEl>
                                          <p:spTgt spid="24"/>
                                        </p:tgtEl>
                                        <p:attrNameLst>
                                          <p:attrName>style.visibility</p:attrName>
                                        </p:attrNameLst>
                                      </p:cBhvr>
                                      <p:to>
                                        <p:strVal val="visible"/>
                                      </p:to>
                                    </p:set>
                                    <p:animEffect filter="fade">
                                      <p:cBhvr>
                                        <p:cTn id="15" dur="700">
                                          <p:stCondLst>
                                            <p:cond delay="0"/>
                                          </p:stCondLst>
                                        </p:cTn>
                                        <p:tgtEl>
                                          <p:spTgt spid="24"/>
                                        </p:tgtEl>
                                      </p:cBhvr>
                                    </p:animEffect>
                                    <p:anim to="" calcmode="lin" valueType="num">
                                      <p:cBhvr>
                                        <p:cTn id="16" dur="700" fill="hold">
                                          <p:stCondLst>
                                            <p:cond delay="0"/>
                                          </p:stCondLst>
                                        </p:cTn>
                                        <p:tgtEl>
                                          <p:spTgt spid="24"/>
                                        </p:tgtEl>
                                        <p:attrNameLst>
                                          <p:attrName>ppt_y</p:attrName>
                                        </p:attrNameLst>
                                      </p:cBhvr>
                                      <p:tavLst>
                                        <p:tav tm="0" fmla="#ppt_y-#ppt_h*((1.5-1.5*$)^2-(1.5-1.5*$)^3)">
                                          <p:val>
                                            <p:fltVal val="0"/>
                                          </p:val>
                                        </p:tav>
                                        <p:tav tm="100000">
                                          <p:val>
                                            <p:fltVal val="1"/>
                                          </p:val>
                                        </p:tav>
                                      </p:tavLst>
                                    </p:anim>
                                  </p:childTnLst>
                                </p:cTn>
                              </p:par>
                              <p:par>
                                <p:cTn id="17" presetID="0" presetClass="entr" presetSubtype="0" fill="hold" grpId="0" nodeType="withEffect">
                                  <p:stCondLst>
                                    <p:cond delay="0"/>
                                  </p:stCondLst>
                                  <p:iterate type="lt">
                                    <p:tmPct val="3571"/>
                                  </p:iterate>
                                  <p:childTnLst>
                                    <p:set>
                                      <p:cBhvr>
                                        <p:cTn id="18" dur="700" fill="hold">
                                          <p:stCondLst>
                                            <p:cond delay="0"/>
                                          </p:stCondLst>
                                        </p:cTn>
                                        <p:tgtEl>
                                          <p:spTgt spid="25"/>
                                        </p:tgtEl>
                                        <p:attrNameLst>
                                          <p:attrName>style.visibility</p:attrName>
                                        </p:attrNameLst>
                                      </p:cBhvr>
                                      <p:to>
                                        <p:strVal val="visible"/>
                                      </p:to>
                                    </p:set>
                                    <p:animEffect filter="fade">
                                      <p:cBhvr>
                                        <p:cTn id="19" dur="700">
                                          <p:stCondLst>
                                            <p:cond delay="0"/>
                                          </p:stCondLst>
                                        </p:cTn>
                                        <p:tgtEl>
                                          <p:spTgt spid="25"/>
                                        </p:tgtEl>
                                      </p:cBhvr>
                                    </p:animEffect>
                                    <p:anim to="" calcmode="lin" valueType="num">
                                      <p:cBhvr>
                                        <p:cTn id="20" dur="700" fill="hold">
                                          <p:stCondLst>
                                            <p:cond delay="0"/>
                                          </p:stCondLst>
                                        </p:cTn>
                                        <p:tgtEl>
                                          <p:spTgt spid="25"/>
                                        </p:tgtEl>
                                        <p:attrNameLst>
                                          <p:attrName>ppt_y</p:attrName>
                                        </p:attrNameLst>
                                      </p:cBhvr>
                                      <p:tavLst>
                                        <p:tav tm="0" fmla="#ppt_y-#ppt_h*((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1437640" y="706755"/>
            <a:ext cx="6990080" cy="681990"/>
          </a:xfrm>
          <a:prstGeom prst="rect">
            <a:avLst/>
          </a:prstGeom>
        </p:spPr>
        <p:txBody>
          <a:bodyPr wrap="square">
            <a:spAutoFit/>
          </a:bodyPr>
          <a:lstStyle/>
          <a:p>
            <a:pPr>
              <a:lnSpc>
                <a:spcPct val="120000"/>
              </a:lnSpc>
            </a:pPr>
            <a:r>
              <a:rPr lang="en-IN" altLang="en-US" sz="3200" b="1" dirty="0">
                <a:gradFill>
                  <a:gsLst>
                    <a:gs pos="0">
                      <a:srgbClr val="057FC2"/>
                    </a:gs>
                    <a:gs pos="77000">
                      <a:srgbClr val="00CEFE"/>
                    </a:gs>
                  </a:gsLst>
                  <a:lin ang="0" scaled="1"/>
                </a:gradFill>
                <a:latin typeface="Arial" panose="020B0604020202020204" pitchFamily="34" charset="0"/>
                <a:ea typeface="Arial" panose="020B0604020202020204" pitchFamily="34" charset="0"/>
              </a:rPr>
              <a:t>SOFTWARE REQUIREMENTS</a:t>
            </a:r>
            <a:endParaRPr lang="en-IN" altLang="en-US" sz="3200" b="1" dirty="0">
              <a:gradFill>
                <a:gsLst>
                  <a:gs pos="0">
                    <a:srgbClr val="057FC2"/>
                  </a:gs>
                  <a:gs pos="77000">
                    <a:srgbClr val="00CEFE"/>
                  </a:gs>
                </a:gsLst>
                <a:lin ang="0" scaled="1"/>
              </a:gradFill>
              <a:latin typeface="Arial" panose="020B0604020202020204" pitchFamily="34" charset="0"/>
              <a:ea typeface="Arial" panose="020B0604020202020204" pitchFamily="34" charset="0"/>
            </a:endParaRPr>
          </a:p>
        </p:txBody>
      </p:sp>
      <p:sp>
        <p:nvSpPr>
          <p:cNvPr id="4" name="矩形 3"/>
          <p:cNvSpPr/>
          <p:nvPr/>
        </p:nvSpPr>
        <p:spPr>
          <a:xfrm>
            <a:off x="1437640" y="1234178"/>
            <a:ext cx="5682105" cy="368300"/>
          </a:xfrm>
          <a:prstGeom prst="rect">
            <a:avLst/>
          </a:prstGeom>
        </p:spPr>
        <p:txBody>
          <a:bodyPr wrap="square">
            <a:spAutoFit/>
          </a:bodyPr>
          <a:lstStyle/>
          <a:p>
            <a:pPr>
              <a:lnSpc>
                <a:spcPct val="150000"/>
              </a:lnSpc>
            </a:pPr>
            <a:endParaRPr lang="en-US" altLang="zh-CN" sz="1200" dirty="0">
              <a:solidFill>
                <a:schemeClr val="bg2">
                  <a:lumMod val="50000"/>
                </a:schemeClr>
              </a:solidFill>
              <a:latin typeface="Arial" panose="020B0604020202020204" pitchFamily="34" charset="0"/>
              <a:ea typeface="Arial" panose="020B0604020202020204" pitchFamily="34" charset="0"/>
            </a:endParaRPr>
          </a:p>
        </p:txBody>
      </p:sp>
      <p:sp>
        <p:nvSpPr>
          <p:cNvPr id="5" name="矩形 4"/>
          <p:cNvSpPr/>
          <p:nvPr/>
        </p:nvSpPr>
        <p:spPr>
          <a:xfrm>
            <a:off x="1536977" y="541377"/>
            <a:ext cx="1342663" cy="89363"/>
          </a:xfrm>
          <a:prstGeom prst="rect">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9" name="微信"/>
          <p:cNvSpPr/>
          <p:nvPr/>
        </p:nvSpPr>
        <p:spPr>
          <a:xfrm>
            <a:off x="9077648" y="3156279"/>
            <a:ext cx="1245224" cy="1322681"/>
          </a:xfrm>
          <a:custGeom>
            <a:avLst/>
            <a:gdLst>
              <a:gd name="connsiteX0" fmla="*/ 348057 w 558222"/>
              <a:gd name="connsiteY0" fmla="*/ 234645 h 592945"/>
              <a:gd name="connsiteX1" fmla="*/ 301597 w 558222"/>
              <a:gd name="connsiteY1" fmla="*/ 294424 h 592945"/>
              <a:gd name="connsiteX2" fmla="*/ 348057 w 558222"/>
              <a:gd name="connsiteY2" fmla="*/ 294424 h 592945"/>
              <a:gd name="connsiteX3" fmla="*/ 350122 w 558222"/>
              <a:gd name="connsiteY3" fmla="*/ 217123 h 592945"/>
              <a:gd name="connsiteX4" fmla="*/ 353735 w 558222"/>
              <a:gd name="connsiteY4" fmla="*/ 217123 h 592945"/>
              <a:gd name="connsiteX5" fmla="*/ 364060 w 558222"/>
              <a:gd name="connsiteY5" fmla="*/ 226915 h 592945"/>
              <a:gd name="connsiteX6" fmla="*/ 364060 w 558222"/>
              <a:gd name="connsiteY6" fmla="*/ 294424 h 592945"/>
              <a:gd name="connsiteX7" fmla="*/ 376965 w 558222"/>
              <a:gd name="connsiteY7" fmla="*/ 294424 h 592945"/>
              <a:gd name="connsiteX8" fmla="*/ 384192 w 558222"/>
              <a:gd name="connsiteY8" fmla="*/ 301638 h 592945"/>
              <a:gd name="connsiteX9" fmla="*/ 376965 w 558222"/>
              <a:gd name="connsiteY9" fmla="*/ 308338 h 592945"/>
              <a:gd name="connsiteX10" fmla="*/ 364060 w 558222"/>
              <a:gd name="connsiteY10" fmla="*/ 308338 h 592945"/>
              <a:gd name="connsiteX11" fmla="*/ 364060 w 558222"/>
              <a:gd name="connsiteY11" fmla="*/ 332043 h 592945"/>
              <a:gd name="connsiteX12" fmla="*/ 355800 w 558222"/>
              <a:gd name="connsiteY12" fmla="*/ 339773 h 592945"/>
              <a:gd name="connsiteX13" fmla="*/ 348057 w 558222"/>
              <a:gd name="connsiteY13" fmla="*/ 332043 h 592945"/>
              <a:gd name="connsiteX14" fmla="*/ 348057 w 558222"/>
              <a:gd name="connsiteY14" fmla="*/ 308338 h 592945"/>
              <a:gd name="connsiteX15" fmla="*/ 294886 w 558222"/>
              <a:gd name="connsiteY15" fmla="*/ 308338 h 592945"/>
              <a:gd name="connsiteX16" fmla="*/ 285078 w 558222"/>
              <a:gd name="connsiteY16" fmla="*/ 298546 h 592945"/>
              <a:gd name="connsiteX17" fmla="*/ 285078 w 558222"/>
              <a:gd name="connsiteY17" fmla="*/ 297000 h 592945"/>
              <a:gd name="connsiteX18" fmla="*/ 287143 w 558222"/>
              <a:gd name="connsiteY18" fmla="*/ 290816 h 592945"/>
              <a:gd name="connsiteX19" fmla="*/ 341346 w 558222"/>
              <a:gd name="connsiteY19" fmla="*/ 221246 h 592945"/>
              <a:gd name="connsiteX20" fmla="*/ 350122 w 558222"/>
              <a:gd name="connsiteY20" fmla="*/ 217123 h 592945"/>
              <a:gd name="connsiteX21" fmla="*/ 227744 w 558222"/>
              <a:gd name="connsiteY21" fmla="*/ 216046 h 592945"/>
              <a:gd name="connsiteX22" fmla="*/ 267509 w 558222"/>
              <a:gd name="connsiteY22" fmla="*/ 251108 h 592945"/>
              <a:gd name="connsiteX23" fmla="*/ 198307 w 558222"/>
              <a:gd name="connsiteY23" fmla="*/ 324324 h 592945"/>
              <a:gd name="connsiteX24" fmla="*/ 259246 w 558222"/>
              <a:gd name="connsiteY24" fmla="*/ 324324 h 592945"/>
              <a:gd name="connsiteX25" fmla="*/ 266476 w 558222"/>
              <a:gd name="connsiteY25" fmla="*/ 331542 h 592945"/>
              <a:gd name="connsiteX26" fmla="*/ 259246 w 558222"/>
              <a:gd name="connsiteY26" fmla="*/ 339276 h 592945"/>
              <a:gd name="connsiteX27" fmla="*/ 191593 w 558222"/>
              <a:gd name="connsiteY27" fmla="*/ 339276 h 592945"/>
              <a:gd name="connsiteX28" fmla="*/ 182814 w 558222"/>
              <a:gd name="connsiteY28" fmla="*/ 329995 h 592945"/>
              <a:gd name="connsiteX29" fmla="*/ 252016 w 558222"/>
              <a:gd name="connsiteY29" fmla="*/ 252654 h 592945"/>
              <a:gd name="connsiteX30" fmla="*/ 224645 w 558222"/>
              <a:gd name="connsiteY30" fmla="*/ 230999 h 592945"/>
              <a:gd name="connsiteX31" fmla="*/ 195208 w 558222"/>
              <a:gd name="connsiteY31" fmla="*/ 237186 h 592945"/>
              <a:gd name="connsiteX32" fmla="*/ 191593 w 558222"/>
              <a:gd name="connsiteY32" fmla="*/ 238217 h 592945"/>
              <a:gd name="connsiteX33" fmla="*/ 184880 w 558222"/>
              <a:gd name="connsiteY33" fmla="*/ 231514 h 592945"/>
              <a:gd name="connsiteX34" fmla="*/ 189011 w 558222"/>
              <a:gd name="connsiteY34" fmla="*/ 224812 h 592945"/>
              <a:gd name="connsiteX35" fmla="*/ 227744 w 558222"/>
              <a:gd name="connsiteY35" fmla="*/ 216046 h 592945"/>
              <a:gd name="connsiteX36" fmla="*/ 275238 w 558222"/>
              <a:gd name="connsiteY36" fmla="*/ 104667 h 592945"/>
              <a:gd name="connsiteX37" fmla="*/ 451318 w 558222"/>
              <a:gd name="connsiteY37" fmla="*/ 280493 h 592945"/>
              <a:gd name="connsiteX38" fmla="*/ 438925 w 558222"/>
              <a:gd name="connsiteY38" fmla="*/ 292868 h 592945"/>
              <a:gd name="connsiteX39" fmla="*/ 426533 w 558222"/>
              <a:gd name="connsiteY39" fmla="*/ 280493 h 592945"/>
              <a:gd name="connsiteX40" fmla="*/ 275238 w 558222"/>
              <a:gd name="connsiteY40" fmla="*/ 129417 h 592945"/>
              <a:gd name="connsiteX41" fmla="*/ 175579 w 558222"/>
              <a:gd name="connsiteY41" fmla="*/ 166542 h 592945"/>
              <a:gd name="connsiteX42" fmla="*/ 158023 w 558222"/>
              <a:gd name="connsiteY42" fmla="*/ 165510 h 592945"/>
              <a:gd name="connsiteX43" fmla="*/ 159572 w 558222"/>
              <a:gd name="connsiteY43" fmla="*/ 147979 h 592945"/>
              <a:gd name="connsiteX44" fmla="*/ 275238 w 558222"/>
              <a:gd name="connsiteY44" fmla="*/ 104667 h 592945"/>
              <a:gd name="connsiteX45" fmla="*/ 126775 w 558222"/>
              <a:gd name="connsiteY45" fmla="*/ 52955 h 592945"/>
              <a:gd name="connsiteX46" fmla="*/ 143558 w 558222"/>
              <a:gd name="connsiteY46" fmla="*/ 62367 h 592945"/>
              <a:gd name="connsiteX47" fmla="*/ 138910 w 558222"/>
              <a:gd name="connsiteY47" fmla="*/ 97438 h 592945"/>
              <a:gd name="connsiteX48" fmla="*/ 49574 w 558222"/>
              <a:gd name="connsiteY48" fmla="*/ 278463 h 592945"/>
              <a:gd name="connsiteX49" fmla="*/ 64549 w 558222"/>
              <a:gd name="connsiteY49" fmla="*/ 359950 h 592945"/>
              <a:gd name="connsiteX50" fmla="*/ 50090 w 558222"/>
              <a:gd name="connsiteY50" fmla="*/ 391926 h 592945"/>
              <a:gd name="connsiteX51" fmla="*/ 41312 w 558222"/>
              <a:gd name="connsiteY51" fmla="*/ 393473 h 592945"/>
              <a:gd name="connsiteX52" fmla="*/ 18074 w 558222"/>
              <a:gd name="connsiteY52" fmla="*/ 377485 h 592945"/>
              <a:gd name="connsiteX53" fmla="*/ 0 w 558222"/>
              <a:gd name="connsiteY53" fmla="*/ 278463 h 592945"/>
              <a:gd name="connsiteX54" fmla="*/ 108443 w 558222"/>
              <a:gd name="connsiteY54" fmla="*/ 58241 h 592945"/>
              <a:gd name="connsiteX55" fmla="*/ 126775 w 558222"/>
              <a:gd name="connsiteY55" fmla="*/ 52955 h 592945"/>
              <a:gd name="connsiteX56" fmla="*/ 278832 w 558222"/>
              <a:gd name="connsiteY56" fmla="*/ 0 h 592945"/>
              <a:gd name="connsiteX57" fmla="*/ 558222 w 558222"/>
              <a:gd name="connsiteY57" fmla="*/ 278427 h 592945"/>
              <a:gd name="connsiteX58" fmla="*/ 278832 w 558222"/>
              <a:gd name="connsiteY58" fmla="*/ 557369 h 592945"/>
              <a:gd name="connsiteX59" fmla="*/ 185875 w 558222"/>
              <a:gd name="connsiteY59" fmla="*/ 541385 h 592945"/>
              <a:gd name="connsiteX60" fmla="*/ 194138 w 558222"/>
              <a:gd name="connsiteY60" fmla="*/ 556853 h 592945"/>
              <a:gd name="connsiteX61" fmla="*/ 183809 w 558222"/>
              <a:gd name="connsiteY61" fmla="*/ 590367 h 592945"/>
              <a:gd name="connsiteX62" fmla="*/ 171931 w 558222"/>
              <a:gd name="connsiteY62" fmla="*/ 592945 h 592945"/>
              <a:gd name="connsiteX63" fmla="*/ 150241 w 558222"/>
              <a:gd name="connsiteY63" fmla="*/ 580055 h 592945"/>
              <a:gd name="connsiteX64" fmla="*/ 104278 w 558222"/>
              <a:gd name="connsiteY64" fmla="*/ 493434 h 592945"/>
              <a:gd name="connsiteX65" fmla="*/ 101696 w 558222"/>
              <a:gd name="connsiteY65" fmla="*/ 482606 h 592945"/>
              <a:gd name="connsiteX66" fmla="*/ 100663 w 558222"/>
              <a:gd name="connsiteY66" fmla="*/ 478997 h 592945"/>
              <a:gd name="connsiteX67" fmla="*/ 122353 w 558222"/>
              <a:gd name="connsiteY67" fmla="*/ 451154 h 592945"/>
              <a:gd name="connsiteX68" fmla="*/ 217893 w 558222"/>
              <a:gd name="connsiteY68" fmla="*/ 438264 h 592945"/>
              <a:gd name="connsiteX69" fmla="*/ 245781 w 558222"/>
              <a:gd name="connsiteY69" fmla="*/ 459404 h 592945"/>
              <a:gd name="connsiteX70" fmla="*/ 224091 w 558222"/>
              <a:gd name="connsiteY70" fmla="*/ 487246 h 592945"/>
              <a:gd name="connsiteX71" fmla="*/ 194138 w 558222"/>
              <a:gd name="connsiteY71" fmla="*/ 491371 h 592945"/>
              <a:gd name="connsiteX72" fmla="*/ 278832 w 558222"/>
              <a:gd name="connsiteY72" fmla="*/ 507871 h 592945"/>
              <a:gd name="connsiteX73" fmla="*/ 508128 w 558222"/>
              <a:gd name="connsiteY73" fmla="*/ 278427 h 592945"/>
              <a:gd name="connsiteX74" fmla="*/ 278832 w 558222"/>
              <a:gd name="connsiteY74" fmla="*/ 49498 h 592945"/>
              <a:gd name="connsiteX75" fmla="*/ 207048 w 558222"/>
              <a:gd name="connsiteY75" fmla="*/ 61357 h 592945"/>
              <a:gd name="connsiteX76" fmla="*/ 175546 w 558222"/>
              <a:gd name="connsiteY76" fmla="*/ 45373 h 592945"/>
              <a:gd name="connsiteX77" fmla="*/ 191039 w 558222"/>
              <a:gd name="connsiteY77" fmla="*/ 13921 h 592945"/>
              <a:gd name="connsiteX78" fmla="*/ 278832 w 558222"/>
              <a:gd name="connsiteY78" fmla="*/ 0 h 59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58222" h="592945">
                <a:moveTo>
                  <a:pt x="348057" y="234645"/>
                </a:moveTo>
                <a:lnTo>
                  <a:pt x="301597" y="294424"/>
                </a:lnTo>
                <a:lnTo>
                  <a:pt x="348057" y="294424"/>
                </a:lnTo>
                <a:close/>
                <a:moveTo>
                  <a:pt x="350122" y="217123"/>
                </a:moveTo>
                <a:lnTo>
                  <a:pt x="353735" y="217123"/>
                </a:lnTo>
                <a:cubicBezTo>
                  <a:pt x="359930" y="217123"/>
                  <a:pt x="364060" y="221246"/>
                  <a:pt x="364060" y="226915"/>
                </a:cubicBezTo>
                <a:lnTo>
                  <a:pt x="364060" y="294424"/>
                </a:lnTo>
                <a:lnTo>
                  <a:pt x="376965" y="294424"/>
                </a:lnTo>
                <a:cubicBezTo>
                  <a:pt x="381095" y="294424"/>
                  <a:pt x="384192" y="297516"/>
                  <a:pt x="384192" y="301638"/>
                </a:cubicBezTo>
                <a:cubicBezTo>
                  <a:pt x="384192" y="305246"/>
                  <a:pt x="381095" y="308338"/>
                  <a:pt x="376965" y="308338"/>
                </a:cubicBezTo>
                <a:lnTo>
                  <a:pt x="364060" y="308338"/>
                </a:lnTo>
                <a:lnTo>
                  <a:pt x="364060" y="332043"/>
                </a:lnTo>
                <a:cubicBezTo>
                  <a:pt x="364060" y="336166"/>
                  <a:pt x="360446" y="339773"/>
                  <a:pt x="355800" y="339773"/>
                </a:cubicBezTo>
                <a:cubicBezTo>
                  <a:pt x="351670" y="339773"/>
                  <a:pt x="348057" y="336166"/>
                  <a:pt x="348057" y="332043"/>
                </a:cubicBezTo>
                <a:lnTo>
                  <a:pt x="348057" y="308338"/>
                </a:lnTo>
                <a:lnTo>
                  <a:pt x="294886" y="308338"/>
                </a:lnTo>
                <a:cubicBezTo>
                  <a:pt x="289208" y="308338"/>
                  <a:pt x="285078" y="304215"/>
                  <a:pt x="285078" y="298546"/>
                </a:cubicBezTo>
                <a:lnTo>
                  <a:pt x="285078" y="297000"/>
                </a:lnTo>
                <a:cubicBezTo>
                  <a:pt x="285078" y="294939"/>
                  <a:pt x="285594" y="292362"/>
                  <a:pt x="287143" y="290816"/>
                </a:cubicBezTo>
                <a:lnTo>
                  <a:pt x="341346" y="221246"/>
                </a:lnTo>
                <a:cubicBezTo>
                  <a:pt x="343411" y="218669"/>
                  <a:pt x="347024" y="217123"/>
                  <a:pt x="350122" y="217123"/>
                </a:cubicBezTo>
                <a:close/>
                <a:moveTo>
                  <a:pt x="227744" y="216046"/>
                </a:moveTo>
                <a:cubicBezTo>
                  <a:pt x="249950" y="216046"/>
                  <a:pt x="267509" y="229968"/>
                  <a:pt x="267509" y="251108"/>
                </a:cubicBezTo>
                <a:cubicBezTo>
                  <a:pt x="267509" y="287200"/>
                  <a:pt x="207603" y="303699"/>
                  <a:pt x="198307" y="324324"/>
                </a:cubicBezTo>
                <a:lnTo>
                  <a:pt x="259246" y="324324"/>
                </a:lnTo>
                <a:cubicBezTo>
                  <a:pt x="263378" y="324324"/>
                  <a:pt x="266476" y="327417"/>
                  <a:pt x="266476" y="331542"/>
                </a:cubicBezTo>
                <a:cubicBezTo>
                  <a:pt x="266476" y="335667"/>
                  <a:pt x="263378" y="339276"/>
                  <a:pt x="259246" y="339276"/>
                </a:cubicBezTo>
                <a:lnTo>
                  <a:pt x="191593" y="339276"/>
                </a:lnTo>
                <a:cubicBezTo>
                  <a:pt x="186429" y="339276"/>
                  <a:pt x="182814" y="335151"/>
                  <a:pt x="182814" y="329995"/>
                </a:cubicBezTo>
                <a:cubicBezTo>
                  <a:pt x="182814" y="293387"/>
                  <a:pt x="252016" y="281013"/>
                  <a:pt x="252016" y="252654"/>
                </a:cubicBezTo>
                <a:cubicBezTo>
                  <a:pt x="252016" y="240280"/>
                  <a:pt x="244786" y="230999"/>
                  <a:pt x="224645" y="230999"/>
                </a:cubicBezTo>
                <a:cubicBezTo>
                  <a:pt x="212767" y="230999"/>
                  <a:pt x="202955" y="233577"/>
                  <a:pt x="195208" y="237186"/>
                </a:cubicBezTo>
                <a:cubicBezTo>
                  <a:pt x="194692" y="237186"/>
                  <a:pt x="193143" y="238217"/>
                  <a:pt x="191593" y="238217"/>
                </a:cubicBezTo>
                <a:cubicBezTo>
                  <a:pt x="187978" y="238217"/>
                  <a:pt x="184880" y="235124"/>
                  <a:pt x="184880" y="231514"/>
                </a:cubicBezTo>
                <a:cubicBezTo>
                  <a:pt x="184880" y="228421"/>
                  <a:pt x="186429" y="226358"/>
                  <a:pt x="189011" y="224812"/>
                </a:cubicBezTo>
                <a:cubicBezTo>
                  <a:pt x="198823" y="220171"/>
                  <a:pt x="211734" y="216046"/>
                  <a:pt x="227744" y="216046"/>
                </a:cubicBezTo>
                <a:close/>
                <a:moveTo>
                  <a:pt x="275238" y="104667"/>
                </a:moveTo>
                <a:cubicBezTo>
                  <a:pt x="372314" y="104667"/>
                  <a:pt x="451318" y="183557"/>
                  <a:pt x="451318" y="280493"/>
                </a:cubicBezTo>
                <a:cubicBezTo>
                  <a:pt x="451318" y="287196"/>
                  <a:pt x="445638" y="292868"/>
                  <a:pt x="438925" y="292868"/>
                </a:cubicBezTo>
                <a:cubicBezTo>
                  <a:pt x="431696" y="292868"/>
                  <a:pt x="426533" y="287196"/>
                  <a:pt x="426533" y="280493"/>
                </a:cubicBezTo>
                <a:cubicBezTo>
                  <a:pt x="426533" y="197479"/>
                  <a:pt x="358372" y="129417"/>
                  <a:pt x="275238" y="129417"/>
                </a:cubicBezTo>
                <a:cubicBezTo>
                  <a:pt x="238576" y="129417"/>
                  <a:pt x="203463" y="142823"/>
                  <a:pt x="175579" y="166542"/>
                </a:cubicBezTo>
                <a:cubicBezTo>
                  <a:pt x="170416" y="171182"/>
                  <a:pt x="162670" y="170667"/>
                  <a:pt x="158023" y="165510"/>
                </a:cubicBezTo>
                <a:cubicBezTo>
                  <a:pt x="153892" y="160354"/>
                  <a:pt x="154408" y="152620"/>
                  <a:pt x="159572" y="147979"/>
                </a:cubicBezTo>
                <a:cubicBezTo>
                  <a:pt x="191587" y="120136"/>
                  <a:pt x="232379" y="104667"/>
                  <a:pt x="275238" y="104667"/>
                </a:cubicBezTo>
                <a:close/>
                <a:moveTo>
                  <a:pt x="126775" y="52955"/>
                </a:moveTo>
                <a:cubicBezTo>
                  <a:pt x="133101" y="53729"/>
                  <a:pt x="139168" y="56952"/>
                  <a:pt x="143558" y="62367"/>
                </a:cubicBezTo>
                <a:cubicBezTo>
                  <a:pt x="151820" y="73198"/>
                  <a:pt x="149754" y="88670"/>
                  <a:pt x="138910" y="97438"/>
                </a:cubicBezTo>
                <a:cubicBezTo>
                  <a:pt x="82107" y="141276"/>
                  <a:pt x="49574" y="207291"/>
                  <a:pt x="49574" y="278463"/>
                </a:cubicBezTo>
                <a:cubicBezTo>
                  <a:pt x="49574" y="306829"/>
                  <a:pt x="54738" y="334163"/>
                  <a:pt x="64549" y="359950"/>
                </a:cubicBezTo>
                <a:cubicBezTo>
                  <a:pt x="69197" y="372844"/>
                  <a:pt x="63000" y="387284"/>
                  <a:pt x="50090" y="391926"/>
                </a:cubicBezTo>
                <a:cubicBezTo>
                  <a:pt x="46992" y="392957"/>
                  <a:pt x="44410" y="393473"/>
                  <a:pt x="41312" y="393473"/>
                </a:cubicBezTo>
                <a:cubicBezTo>
                  <a:pt x="31500" y="393473"/>
                  <a:pt x="21689" y="387800"/>
                  <a:pt x="18074" y="377485"/>
                </a:cubicBezTo>
                <a:cubicBezTo>
                  <a:pt x="6197" y="346025"/>
                  <a:pt x="0" y="313018"/>
                  <a:pt x="0" y="278463"/>
                </a:cubicBezTo>
                <a:cubicBezTo>
                  <a:pt x="0" y="191819"/>
                  <a:pt x="39246" y="111363"/>
                  <a:pt x="108443" y="58241"/>
                </a:cubicBezTo>
                <a:cubicBezTo>
                  <a:pt x="113865" y="53858"/>
                  <a:pt x="120449" y="52181"/>
                  <a:pt x="126775" y="52955"/>
                </a:cubicBezTo>
                <a:close/>
                <a:moveTo>
                  <a:pt x="278832" y="0"/>
                </a:moveTo>
                <a:cubicBezTo>
                  <a:pt x="432729" y="0"/>
                  <a:pt x="558222" y="124776"/>
                  <a:pt x="558222" y="278427"/>
                </a:cubicBezTo>
                <a:cubicBezTo>
                  <a:pt x="558222" y="432077"/>
                  <a:pt x="432729" y="557369"/>
                  <a:pt x="278832" y="557369"/>
                </a:cubicBezTo>
                <a:cubicBezTo>
                  <a:pt x="246814" y="557369"/>
                  <a:pt x="215311" y="551697"/>
                  <a:pt x="185875" y="541385"/>
                </a:cubicBezTo>
                <a:lnTo>
                  <a:pt x="194138" y="556853"/>
                </a:lnTo>
                <a:cubicBezTo>
                  <a:pt x="200335" y="568712"/>
                  <a:pt x="195687" y="584180"/>
                  <a:pt x="183809" y="590367"/>
                </a:cubicBezTo>
                <a:cubicBezTo>
                  <a:pt x="179677" y="592430"/>
                  <a:pt x="176062" y="592945"/>
                  <a:pt x="171931" y="592945"/>
                </a:cubicBezTo>
                <a:cubicBezTo>
                  <a:pt x="163152" y="592945"/>
                  <a:pt x="154372" y="588305"/>
                  <a:pt x="150241" y="580055"/>
                </a:cubicBezTo>
                <a:lnTo>
                  <a:pt x="104278" y="493434"/>
                </a:lnTo>
                <a:cubicBezTo>
                  <a:pt x="102729" y="489824"/>
                  <a:pt x="101696" y="486215"/>
                  <a:pt x="101696" y="482606"/>
                </a:cubicBezTo>
                <a:cubicBezTo>
                  <a:pt x="101180" y="481059"/>
                  <a:pt x="101180" y="480028"/>
                  <a:pt x="100663" y="478997"/>
                </a:cubicBezTo>
                <a:cubicBezTo>
                  <a:pt x="99114" y="465075"/>
                  <a:pt x="108410" y="452701"/>
                  <a:pt x="122353" y="451154"/>
                </a:cubicBezTo>
                <a:lnTo>
                  <a:pt x="217893" y="438264"/>
                </a:lnTo>
                <a:cubicBezTo>
                  <a:pt x="231321" y="436717"/>
                  <a:pt x="243715" y="445998"/>
                  <a:pt x="245781" y="459404"/>
                </a:cubicBezTo>
                <a:cubicBezTo>
                  <a:pt x="247330" y="473325"/>
                  <a:pt x="238034" y="485700"/>
                  <a:pt x="224091" y="487246"/>
                </a:cubicBezTo>
                <a:lnTo>
                  <a:pt x="194138" y="491371"/>
                </a:lnTo>
                <a:cubicBezTo>
                  <a:pt x="220992" y="502199"/>
                  <a:pt x="249396" y="507871"/>
                  <a:pt x="278832" y="507871"/>
                </a:cubicBezTo>
                <a:cubicBezTo>
                  <a:pt x="405358" y="507871"/>
                  <a:pt x="508128" y="404750"/>
                  <a:pt x="508128" y="278427"/>
                </a:cubicBezTo>
                <a:cubicBezTo>
                  <a:pt x="508128" y="152104"/>
                  <a:pt x="405358" y="49498"/>
                  <a:pt x="278832" y="49498"/>
                </a:cubicBezTo>
                <a:cubicBezTo>
                  <a:pt x="254044" y="49498"/>
                  <a:pt x="229771" y="53623"/>
                  <a:pt x="207048" y="61357"/>
                </a:cubicBezTo>
                <a:cubicBezTo>
                  <a:pt x="193621" y="65482"/>
                  <a:pt x="179677" y="58263"/>
                  <a:pt x="175546" y="45373"/>
                </a:cubicBezTo>
                <a:cubicBezTo>
                  <a:pt x="170898" y="32483"/>
                  <a:pt x="178128" y="18562"/>
                  <a:pt x="191039" y="13921"/>
                </a:cubicBezTo>
                <a:cubicBezTo>
                  <a:pt x="219443" y="4640"/>
                  <a:pt x="248879" y="0"/>
                  <a:pt x="278832" y="0"/>
                </a:cubicBezTo>
                <a:close/>
              </a:path>
            </a:pathLst>
          </a:custGeom>
          <a:solidFill>
            <a:schemeClr val="bg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Arial" panose="020B0604020202020204" pitchFamily="34" charset="0"/>
              <a:ea typeface="Arial" panose="020B0604020202020204" pitchFamily="34" charset="0"/>
            </a:endParaRPr>
          </a:p>
        </p:txBody>
      </p:sp>
      <p:grpSp>
        <p:nvGrpSpPr>
          <p:cNvPr id="10" name="Group 9"/>
          <p:cNvGrpSpPr/>
          <p:nvPr/>
        </p:nvGrpSpPr>
        <p:grpSpPr>
          <a:xfrm>
            <a:off x="2208530" y="2416175"/>
            <a:ext cx="4314825" cy="2841625"/>
            <a:chOff x="2254" y="3805"/>
            <a:chExt cx="6795" cy="4475"/>
          </a:xfrm>
        </p:grpSpPr>
        <p:sp>
          <p:nvSpPr>
            <p:cNvPr id="22" name="TextBox 30"/>
            <p:cNvSpPr txBox="1"/>
            <p:nvPr/>
          </p:nvSpPr>
          <p:spPr>
            <a:xfrm>
              <a:off x="3025" y="3808"/>
              <a:ext cx="6024" cy="667"/>
            </a:xfrm>
            <a:prstGeom prst="rect">
              <a:avLst/>
            </a:prstGeom>
            <a:noFill/>
          </p:spPr>
          <p:txBody>
            <a:bodyPr wrap="square" rtlCol="0">
              <a:spAutoFit/>
            </a:bodyPr>
            <a:lstStyle/>
            <a:p>
              <a:pPr>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Pyhon libraries  </a:t>
              </a:r>
              <a:r>
                <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a:t>
              </a:r>
              <a:endPar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endParaRPr>
            </a:p>
          </p:txBody>
        </p:sp>
        <p:sp>
          <p:nvSpPr>
            <p:cNvPr id="23" name="TextBox 30"/>
            <p:cNvSpPr txBox="1"/>
            <p:nvPr/>
          </p:nvSpPr>
          <p:spPr>
            <a:xfrm>
              <a:off x="3025" y="5076"/>
              <a:ext cx="6024" cy="667"/>
            </a:xfrm>
            <a:prstGeom prst="rect">
              <a:avLst/>
            </a:prstGeom>
            <a:noFill/>
          </p:spPr>
          <p:txBody>
            <a:bodyPr wrap="square" rtlCol="0">
              <a:spAutoFit/>
            </a:bodyPr>
            <a:lstStyle/>
            <a:p>
              <a:pPr>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Cuda</a:t>
              </a:r>
              <a:r>
                <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a:t>
              </a:r>
              <a:endPar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endParaRPr>
            </a:p>
          </p:txBody>
        </p:sp>
        <p:sp>
          <p:nvSpPr>
            <p:cNvPr id="24" name="TextBox 30"/>
            <p:cNvSpPr txBox="1"/>
            <p:nvPr/>
          </p:nvSpPr>
          <p:spPr>
            <a:xfrm>
              <a:off x="3025" y="6345"/>
              <a:ext cx="6024" cy="667"/>
            </a:xfrm>
            <a:prstGeom prst="rect">
              <a:avLst/>
            </a:prstGeom>
            <a:noFill/>
          </p:spPr>
          <p:txBody>
            <a:bodyPr wrap="square" rtlCol="0">
              <a:spAutoFit/>
            </a:bodyPr>
            <a:lstStyle/>
            <a:p>
              <a:pPr>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Pytorch</a:t>
              </a:r>
              <a:r>
                <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a:t>
              </a:r>
              <a:endPar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endParaRPr>
            </a:p>
          </p:txBody>
        </p:sp>
        <p:sp>
          <p:nvSpPr>
            <p:cNvPr id="25" name="TextBox 30"/>
            <p:cNvSpPr txBox="1"/>
            <p:nvPr/>
          </p:nvSpPr>
          <p:spPr>
            <a:xfrm>
              <a:off x="3025" y="7613"/>
              <a:ext cx="6024" cy="667"/>
            </a:xfrm>
            <a:prstGeom prst="rect">
              <a:avLst/>
            </a:prstGeom>
            <a:noFill/>
          </p:spPr>
          <p:txBody>
            <a:bodyPr wrap="square" rtlCol="0">
              <a:spAutoFit/>
            </a:bodyPr>
            <a:lstStyle/>
            <a:p>
              <a:pPr>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Data loader, </a:t>
              </a:r>
              <a:endPar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endParaRPr>
            </a:p>
          </p:txBody>
        </p:sp>
        <p:sp>
          <p:nvSpPr>
            <p:cNvPr id="26" name="等腰三角形 25"/>
            <p:cNvSpPr/>
            <p:nvPr/>
          </p:nvSpPr>
          <p:spPr>
            <a:xfrm rot="5400000">
              <a:off x="2209" y="3849"/>
              <a:ext cx="640" cy="552"/>
            </a:xfrm>
            <a:prstGeom prst="triangle">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Arial" panose="020B0604020202020204" pitchFamily="34" charset="0"/>
              </a:endParaRPr>
            </a:p>
          </p:txBody>
        </p:sp>
        <p:sp>
          <p:nvSpPr>
            <p:cNvPr id="27" name="等腰三角形 26"/>
            <p:cNvSpPr/>
            <p:nvPr/>
          </p:nvSpPr>
          <p:spPr>
            <a:xfrm rot="5400000">
              <a:off x="2209" y="5086"/>
              <a:ext cx="640" cy="552"/>
            </a:xfrm>
            <a:prstGeom prst="triangle">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Arial" panose="020B0604020202020204" pitchFamily="34" charset="0"/>
              </a:endParaRPr>
            </a:p>
          </p:txBody>
        </p:sp>
        <p:sp>
          <p:nvSpPr>
            <p:cNvPr id="28" name="等腰三角形 27"/>
            <p:cNvSpPr/>
            <p:nvPr/>
          </p:nvSpPr>
          <p:spPr>
            <a:xfrm rot="5400000">
              <a:off x="2209" y="6323"/>
              <a:ext cx="640" cy="552"/>
            </a:xfrm>
            <a:prstGeom prst="triangle">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Arial" panose="020B0604020202020204" pitchFamily="34" charset="0"/>
              </a:endParaRPr>
            </a:p>
          </p:txBody>
        </p:sp>
        <p:sp>
          <p:nvSpPr>
            <p:cNvPr id="29" name="等腰三角形 28"/>
            <p:cNvSpPr/>
            <p:nvPr/>
          </p:nvSpPr>
          <p:spPr>
            <a:xfrm rot="5400000">
              <a:off x="2209" y="7560"/>
              <a:ext cx="640" cy="552"/>
            </a:xfrm>
            <a:prstGeom prst="triangle">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Arial" panose="020B0604020202020204" pitchFamily="34" charset="0"/>
              </a:endParaRPr>
            </a:p>
          </p:txBody>
        </p:sp>
      </p:grpSp>
      <p:grpSp>
        <p:nvGrpSpPr>
          <p:cNvPr id="11" name="Group 10"/>
          <p:cNvGrpSpPr/>
          <p:nvPr/>
        </p:nvGrpSpPr>
        <p:grpSpPr>
          <a:xfrm>
            <a:off x="6190615" y="2497455"/>
            <a:ext cx="4315460" cy="2841625"/>
            <a:chOff x="2253" y="3805"/>
            <a:chExt cx="6796" cy="4475"/>
          </a:xfrm>
        </p:grpSpPr>
        <p:sp>
          <p:nvSpPr>
            <p:cNvPr id="12" name="TextBox 30"/>
            <p:cNvSpPr txBox="1"/>
            <p:nvPr/>
          </p:nvSpPr>
          <p:spPr>
            <a:xfrm>
              <a:off x="3025" y="3808"/>
              <a:ext cx="6024" cy="667"/>
            </a:xfrm>
            <a:prstGeom prst="rect">
              <a:avLst/>
            </a:prstGeom>
            <a:noFill/>
          </p:spPr>
          <p:txBody>
            <a:bodyPr wrap="square" rtlCol="0">
              <a:spAutoFit/>
            </a:bodyPr>
            <a:p>
              <a:pPr>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Numpy</a:t>
              </a:r>
              <a:r>
                <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a:t>
              </a:r>
              <a:endPar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endParaRPr>
            </a:p>
          </p:txBody>
        </p:sp>
        <p:sp>
          <p:nvSpPr>
            <p:cNvPr id="13" name="TextBox 30"/>
            <p:cNvSpPr txBox="1"/>
            <p:nvPr/>
          </p:nvSpPr>
          <p:spPr>
            <a:xfrm>
              <a:off x="3025" y="5076"/>
              <a:ext cx="6024" cy="667"/>
            </a:xfrm>
            <a:prstGeom prst="rect">
              <a:avLst/>
            </a:prstGeom>
            <a:noFill/>
          </p:spPr>
          <p:txBody>
            <a:bodyPr wrap="square" rtlCol="0">
              <a:spAutoFit/>
            </a:bodyPr>
            <a:p>
              <a:pPr>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Sklearn</a:t>
              </a:r>
              <a:r>
                <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a:t>
              </a:r>
              <a:endPar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endParaRPr>
            </a:p>
          </p:txBody>
        </p:sp>
        <p:sp>
          <p:nvSpPr>
            <p:cNvPr id="14" name="TextBox 30"/>
            <p:cNvSpPr txBox="1"/>
            <p:nvPr/>
          </p:nvSpPr>
          <p:spPr>
            <a:xfrm>
              <a:off x="3025" y="6345"/>
              <a:ext cx="6024" cy="667"/>
            </a:xfrm>
            <a:prstGeom prst="rect">
              <a:avLst/>
            </a:prstGeom>
            <a:noFill/>
          </p:spPr>
          <p:txBody>
            <a:bodyPr wrap="square" rtlCol="0">
              <a:spAutoFit/>
            </a:bodyPr>
            <a:p>
              <a:pPr>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Colaboratory notebook</a:t>
              </a:r>
              <a:endPar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endParaRPr>
            </a:p>
          </p:txBody>
        </p:sp>
        <p:sp>
          <p:nvSpPr>
            <p:cNvPr id="15" name="TextBox 30"/>
            <p:cNvSpPr txBox="1"/>
            <p:nvPr/>
          </p:nvSpPr>
          <p:spPr>
            <a:xfrm>
              <a:off x="3025" y="7613"/>
              <a:ext cx="6024" cy="667"/>
            </a:xfrm>
            <a:prstGeom prst="rect">
              <a:avLst/>
            </a:prstGeom>
            <a:noFill/>
          </p:spPr>
          <p:txBody>
            <a:bodyPr wrap="square" rtlCol="0">
              <a:spAutoFit/>
            </a:bodyPr>
            <a:p>
              <a:pPr>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KGM</a:t>
              </a:r>
              <a:r>
                <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a:t>
              </a:r>
              <a:endPar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endParaRPr>
            </a:p>
          </p:txBody>
        </p:sp>
        <p:sp>
          <p:nvSpPr>
            <p:cNvPr id="16" name="等腰三角形 25"/>
            <p:cNvSpPr/>
            <p:nvPr/>
          </p:nvSpPr>
          <p:spPr>
            <a:xfrm rot="5400000">
              <a:off x="2209" y="3849"/>
              <a:ext cx="640" cy="552"/>
            </a:xfrm>
            <a:prstGeom prst="triangle">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latin typeface="Arial" panose="020B0604020202020204" pitchFamily="34" charset="0"/>
                <a:ea typeface="Arial" panose="020B0604020202020204" pitchFamily="34" charset="0"/>
              </a:endParaRPr>
            </a:p>
          </p:txBody>
        </p:sp>
        <p:sp>
          <p:nvSpPr>
            <p:cNvPr id="17" name="等腰三角形 26"/>
            <p:cNvSpPr/>
            <p:nvPr/>
          </p:nvSpPr>
          <p:spPr>
            <a:xfrm rot="5400000">
              <a:off x="2209" y="5086"/>
              <a:ext cx="640" cy="552"/>
            </a:xfrm>
            <a:prstGeom prst="triangle">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latin typeface="Arial" panose="020B0604020202020204" pitchFamily="34" charset="0"/>
                <a:ea typeface="Arial" panose="020B0604020202020204" pitchFamily="34" charset="0"/>
              </a:endParaRPr>
            </a:p>
          </p:txBody>
        </p:sp>
        <p:sp>
          <p:nvSpPr>
            <p:cNvPr id="18" name="等腰三角形 27"/>
            <p:cNvSpPr/>
            <p:nvPr/>
          </p:nvSpPr>
          <p:spPr>
            <a:xfrm rot="5400000">
              <a:off x="2209" y="6323"/>
              <a:ext cx="640" cy="552"/>
            </a:xfrm>
            <a:prstGeom prst="triangle">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latin typeface="Arial" panose="020B0604020202020204" pitchFamily="34" charset="0"/>
                <a:ea typeface="Arial" panose="020B0604020202020204" pitchFamily="34" charset="0"/>
              </a:endParaRPr>
            </a:p>
          </p:txBody>
        </p:sp>
        <p:sp>
          <p:nvSpPr>
            <p:cNvPr id="19" name="等腰三角形 28"/>
            <p:cNvSpPr/>
            <p:nvPr/>
          </p:nvSpPr>
          <p:spPr>
            <a:xfrm rot="5400000">
              <a:off x="2209" y="7560"/>
              <a:ext cx="640" cy="552"/>
            </a:xfrm>
            <a:prstGeom prst="triangle">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latin typeface="Arial" panose="020B0604020202020204" pitchFamily="34" charset="0"/>
                <a:ea typeface="Arial" panose="020B0604020202020204" pitchFamily="34" charset="0"/>
              </a:endParaRPr>
            </a:p>
          </p:txBody>
        </p:sp>
      </p:grpSp>
      <p:pic>
        <p:nvPicPr>
          <p:cNvPr id="20" name="图片 3" descr="图片包含 熨斗&#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熨斗&#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4" name="矩形 3"/>
          <p:cNvSpPr/>
          <p:nvPr/>
        </p:nvSpPr>
        <p:spPr>
          <a:xfrm>
            <a:off x="1506220" y="1112520"/>
            <a:ext cx="3749040" cy="681990"/>
          </a:xfrm>
          <a:prstGeom prst="rect">
            <a:avLst/>
          </a:prstGeom>
        </p:spPr>
        <p:txBody>
          <a:bodyPr wrap="square">
            <a:spAutoFit/>
          </a:bodyPr>
          <a:lstStyle/>
          <a:p>
            <a:pPr>
              <a:lnSpc>
                <a:spcPct val="120000"/>
              </a:lnSpc>
            </a:pPr>
            <a:r>
              <a:rPr lang="en-IN" altLang="en-US" sz="3200" b="1" dirty="0">
                <a:gradFill>
                  <a:gsLst>
                    <a:gs pos="0">
                      <a:srgbClr val="057FC2"/>
                    </a:gs>
                    <a:gs pos="77000">
                      <a:srgbClr val="00CEFE"/>
                    </a:gs>
                  </a:gsLst>
                  <a:lin ang="0" scaled="1"/>
                </a:gradFill>
                <a:latin typeface="Arial" panose="020B0604020202020204" pitchFamily="34" charset="0"/>
                <a:ea typeface="Arial" panose="020B0604020202020204" pitchFamily="34" charset="0"/>
              </a:rPr>
              <a:t>   APPLICATIONS</a:t>
            </a:r>
            <a:endParaRPr lang="en-IN" altLang="en-US" sz="3200" b="1" dirty="0">
              <a:gradFill>
                <a:gsLst>
                  <a:gs pos="0">
                    <a:srgbClr val="057FC2"/>
                  </a:gs>
                  <a:gs pos="77000">
                    <a:srgbClr val="00CEFE"/>
                  </a:gs>
                </a:gsLst>
                <a:lin ang="0" scaled="1"/>
              </a:gradFill>
              <a:latin typeface="Arial" panose="020B0604020202020204" pitchFamily="34" charset="0"/>
              <a:ea typeface="Arial" panose="020B0604020202020204" pitchFamily="34" charset="0"/>
            </a:endParaRPr>
          </a:p>
        </p:txBody>
      </p:sp>
      <p:sp>
        <p:nvSpPr>
          <p:cNvPr id="6" name="矩形 5"/>
          <p:cNvSpPr/>
          <p:nvPr/>
        </p:nvSpPr>
        <p:spPr>
          <a:xfrm>
            <a:off x="1871980" y="1704975"/>
            <a:ext cx="3086100" cy="89535"/>
          </a:xfrm>
          <a:prstGeom prst="rect">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nvGrpSpPr>
          <p:cNvPr id="2" name="Group 1"/>
          <p:cNvGrpSpPr/>
          <p:nvPr/>
        </p:nvGrpSpPr>
        <p:grpSpPr>
          <a:xfrm>
            <a:off x="1395730" y="1104265"/>
            <a:ext cx="477520" cy="720725"/>
            <a:chOff x="6805" y="3197"/>
            <a:chExt cx="5310" cy="5310"/>
          </a:xfrm>
        </p:grpSpPr>
        <p:sp>
          <p:nvSpPr>
            <p:cNvPr id="7" name="Shape 2306"/>
            <p:cNvSpPr/>
            <p:nvPr/>
          </p:nvSpPr>
          <p:spPr>
            <a:xfrm>
              <a:off x="6805" y="3197"/>
              <a:ext cx="5311" cy="5311"/>
            </a:xfrm>
            <a:prstGeom prst="ellipse">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dirty="0">
                <a:solidFill>
                  <a:schemeClr val="lt1"/>
                </a:solidFill>
                <a:latin typeface="Arial" panose="020B0604020202020204" pitchFamily="34" charset="0"/>
                <a:ea typeface="Arial" panose="020B0604020202020204" pitchFamily="34" charset="0"/>
                <a:sym typeface="+mn-lt"/>
              </a:endParaRPr>
            </a:p>
          </p:txBody>
        </p:sp>
        <p:sp>
          <p:nvSpPr>
            <p:cNvPr id="8" name="Shape 2307"/>
            <p:cNvSpPr/>
            <p:nvPr/>
          </p:nvSpPr>
          <p:spPr>
            <a:xfrm>
              <a:off x="7336" y="4259"/>
              <a:ext cx="4249" cy="4249"/>
            </a:xfrm>
            <a:prstGeom prst="ellipse">
              <a:avLst/>
            </a:prstGeom>
            <a:solidFill>
              <a:schemeClr val="bg1"/>
            </a:solidFill>
            <a:ln w="12700">
              <a:miter lim="400000"/>
            </a:ln>
            <a:effectLst/>
          </p:spPr>
          <p:txBody>
            <a:bodyPr lIns="34289" rIns="34289" anchor="ctr"/>
            <a:lstStyle/>
            <a:p>
              <a:pPr defTabSz="400050">
                <a:lnSpc>
                  <a:spcPct val="90000"/>
                </a:lnSpc>
                <a:spcBef>
                  <a:spcPts val="900"/>
                </a:spcBef>
                <a:defRPr sz="1200">
                  <a:solidFill>
                    <a:srgbClr val="FFFFFF"/>
                  </a:solidFill>
                </a:defRPr>
              </a:pPr>
              <a:endParaRPr sz="900">
                <a:solidFill>
                  <a:schemeClr val="tx2"/>
                </a:solidFill>
                <a:latin typeface="Arial" panose="020B0604020202020204" pitchFamily="34" charset="0"/>
                <a:ea typeface="Arial" panose="020B0604020202020204" pitchFamily="34" charset="0"/>
                <a:cs typeface="Arial" panose="020B0604020202020204" pitchFamily="34" charset="0"/>
                <a:sym typeface="+mn-lt"/>
              </a:endParaRPr>
            </a:p>
          </p:txBody>
        </p:sp>
        <p:sp>
          <p:nvSpPr>
            <p:cNvPr id="9" name="Shape 2308"/>
            <p:cNvSpPr/>
            <p:nvPr/>
          </p:nvSpPr>
          <p:spPr>
            <a:xfrm>
              <a:off x="7867" y="5321"/>
              <a:ext cx="3186" cy="3186"/>
            </a:xfrm>
            <a:prstGeom prst="ellipse">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latin typeface="Arial" panose="020B0604020202020204" pitchFamily="34" charset="0"/>
                <a:ea typeface="Arial" panose="020B0604020202020204" pitchFamily="34" charset="0"/>
                <a:sym typeface="+mn-lt"/>
              </a:endParaRPr>
            </a:p>
          </p:txBody>
        </p:sp>
        <p:sp>
          <p:nvSpPr>
            <p:cNvPr id="10" name="Shape 2309"/>
            <p:cNvSpPr/>
            <p:nvPr/>
          </p:nvSpPr>
          <p:spPr>
            <a:xfrm>
              <a:off x="8398" y="6383"/>
              <a:ext cx="2124" cy="2124"/>
            </a:xfrm>
            <a:prstGeom prst="ellipse">
              <a:avLst/>
            </a:prstGeom>
            <a:solidFill>
              <a:schemeClr val="bg1"/>
            </a:solidFill>
            <a:ln w="12700">
              <a:miter lim="400000"/>
            </a:ln>
            <a:effectLst/>
          </p:spPr>
          <p:txBody>
            <a:bodyPr lIns="34289" rIns="34289" anchor="ctr"/>
            <a:lstStyle/>
            <a:p>
              <a:pPr defTabSz="400050">
                <a:lnSpc>
                  <a:spcPct val="90000"/>
                </a:lnSpc>
                <a:spcBef>
                  <a:spcPts val="900"/>
                </a:spcBef>
                <a:defRPr sz="1200">
                  <a:solidFill>
                    <a:srgbClr val="FFFFFF"/>
                  </a:solidFill>
                </a:defRPr>
              </a:pPr>
              <a:endParaRPr sz="900">
                <a:solidFill>
                  <a:schemeClr val="tx2"/>
                </a:solidFill>
                <a:latin typeface="Arial" panose="020B0604020202020204" pitchFamily="34" charset="0"/>
                <a:ea typeface="Arial" panose="020B0604020202020204" pitchFamily="34" charset="0"/>
                <a:cs typeface="Arial" panose="020B0604020202020204" pitchFamily="34" charset="0"/>
                <a:sym typeface="+mn-lt"/>
              </a:endParaRPr>
            </a:p>
          </p:txBody>
        </p:sp>
      </p:grpSp>
      <p:sp>
        <p:nvSpPr>
          <p:cNvPr id="19" name="Text Box 18"/>
          <p:cNvSpPr txBox="1"/>
          <p:nvPr/>
        </p:nvSpPr>
        <p:spPr>
          <a:xfrm>
            <a:off x="1825625" y="2145030"/>
            <a:ext cx="9083040" cy="622935"/>
          </a:xfrm>
          <a:prstGeom prst="rect">
            <a:avLst/>
          </a:prstGeom>
          <a:noFill/>
        </p:spPr>
        <p:txBody>
          <a:bodyPr wrap="square" rtlCol="0">
            <a:spAutoFit/>
          </a:bodyPr>
          <a:p>
            <a:pPr>
              <a:lnSpc>
                <a:spcPct val="120000"/>
              </a:lnSpc>
            </a:pPr>
            <a:r>
              <a:rPr lang="en-IN"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Link Prediction</a:t>
            </a:r>
            <a:endParaRPr lang="en-IN"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a:p>
            <a:pPr>
              <a:lnSpc>
                <a:spcPct val="120000"/>
              </a:lnSpc>
            </a:pPr>
            <a:r>
              <a:rPr lang="en-US" sz="108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Knowledge graph embedding enables link prediction by inferring missing or potential relationships between entities in a knowledge graph</a:t>
            </a:r>
            <a:r>
              <a:rPr lang="en-US" sz="100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a:t>
            </a:r>
            <a:endParaRPr lang="en-US" sz="1000"/>
          </a:p>
        </p:txBody>
      </p:sp>
      <p:sp>
        <p:nvSpPr>
          <p:cNvPr id="21" name="Text Box 20"/>
          <p:cNvSpPr txBox="1"/>
          <p:nvPr/>
        </p:nvSpPr>
        <p:spPr>
          <a:xfrm>
            <a:off x="1849120" y="2936240"/>
            <a:ext cx="8456930" cy="822325"/>
          </a:xfrm>
          <a:prstGeom prst="rect">
            <a:avLst/>
          </a:prstGeom>
          <a:noFill/>
        </p:spPr>
        <p:txBody>
          <a:bodyPr wrap="square" rtlCol="0">
            <a:spAutoFit/>
          </a:bodyPr>
          <a:p>
            <a:pPr>
              <a:lnSpc>
                <a:spcPct val="120000"/>
              </a:lnSpc>
            </a:pPr>
            <a:r>
              <a:rPr lang="en-IN"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Data Integration</a:t>
            </a:r>
            <a:endParaRPr lang="en-IN"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a:p>
            <a:pPr>
              <a:lnSpc>
                <a:spcPct val="120000"/>
              </a:lnSpc>
            </a:pPr>
            <a:r>
              <a:rPr lang="en-US" sz="108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KGE assists in data integration by aligning entities and relationships across different sources. This supports data fusion and integration by enabling the matching and alignment of entities with different representations</a:t>
            </a:r>
            <a:r>
              <a:rPr lang="en-US" sz="100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a:t>
            </a:r>
            <a:endParaRPr lang="en-US" sz="1000"/>
          </a:p>
        </p:txBody>
      </p:sp>
      <p:sp>
        <p:nvSpPr>
          <p:cNvPr id="22" name="Text Box 21"/>
          <p:cNvSpPr txBox="1"/>
          <p:nvPr/>
        </p:nvSpPr>
        <p:spPr>
          <a:xfrm>
            <a:off x="1849120" y="3764915"/>
            <a:ext cx="8685530" cy="822325"/>
          </a:xfrm>
          <a:prstGeom prst="rect">
            <a:avLst/>
          </a:prstGeom>
          <a:noFill/>
        </p:spPr>
        <p:txBody>
          <a:bodyPr wrap="square" rtlCol="0">
            <a:spAutoFit/>
          </a:bodyPr>
          <a:p>
            <a:pPr>
              <a:lnSpc>
                <a:spcPct val="120000"/>
              </a:lnSpc>
            </a:pPr>
            <a:r>
              <a:rPr lang="en-IN"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Anomaly Detection</a:t>
            </a:r>
            <a:endParaRPr lang="en-IN"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a:p>
            <a:pPr>
              <a:lnSpc>
                <a:spcPct val="120000"/>
              </a:lnSpc>
            </a:pPr>
            <a:r>
              <a:rPr lang="en-US" sz="108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KGE enables anomaly detection by comparing embeddings against expected patterns. Deviations from the normal distribution of embeddings can indicate unusual or outlier instances in the knowledge graph.</a:t>
            </a:r>
            <a:r>
              <a:rPr lang="en-US" sz="100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a:t>
            </a:r>
            <a:endParaRPr lang="en-US" sz="1000"/>
          </a:p>
        </p:txBody>
      </p:sp>
      <p:sp>
        <p:nvSpPr>
          <p:cNvPr id="23" name="Text Box 22"/>
          <p:cNvSpPr txBox="1"/>
          <p:nvPr/>
        </p:nvSpPr>
        <p:spPr>
          <a:xfrm>
            <a:off x="1873250" y="4551680"/>
            <a:ext cx="8660765" cy="822325"/>
          </a:xfrm>
          <a:prstGeom prst="rect">
            <a:avLst/>
          </a:prstGeom>
          <a:noFill/>
        </p:spPr>
        <p:txBody>
          <a:bodyPr wrap="square" rtlCol="0">
            <a:spAutoFit/>
          </a:bodyPr>
          <a:p>
            <a:pPr>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Knowledge Graph Visualization</a:t>
            </a:r>
            <a:endPar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a:p>
            <a:pPr>
              <a:lnSpc>
                <a:spcPct val="120000"/>
              </a:lnSpc>
            </a:pPr>
            <a:r>
              <a:rPr lang="en-US" sz="108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KGE is applied in knowledge graph completion to predict missing triples or facts in a knowledge graph. By leveraging the embeddings of existing triples, KGE models can infer new relationships between entities, leading to the completion and enrichment of the knowledge graph.</a:t>
            </a:r>
            <a:endParaRPr lang="en-US" sz="1080"/>
          </a:p>
        </p:txBody>
      </p:sp>
      <p:sp>
        <p:nvSpPr>
          <p:cNvPr id="24" name="Text Box 23"/>
          <p:cNvSpPr txBox="1"/>
          <p:nvPr/>
        </p:nvSpPr>
        <p:spPr>
          <a:xfrm>
            <a:off x="1873250" y="5384800"/>
            <a:ext cx="8829040" cy="1021715"/>
          </a:xfrm>
          <a:prstGeom prst="rect">
            <a:avLst/>
          </a:prstGeom>
          <a:noFill/>
        </p:spPr>
        <p:txBody>
          <a:bodyPr wrap="square" rtlCol="0">
            <a:spAutoFit/>
          </a:bodyPr>
          <a:p>
            <a:pPr>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Recommendation Systems</a:t>
            </a:r>
            <a:endPar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a:p>
            <a:pPr>
              <a:lnSpc>
                <a:spcPct val="120000"/>
              </a:lnSpc>
            </a:pPr>
            <a:r>
              <a:rPr lang="en-US" sz="108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KGE techniques are used in recommendation systems to generate personalized recommendations by leveraging the semantic relationships between entities. By analyzing the embeddings of user preferences and item characteristics, KGE enables more accurate and relevant recommendations..</a:t>
            </a:r>
            <a:endParaRPr lang="en-US" sz="108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7" name="Group 26"/>
          <p:cNvGrpSpPr/>
          <p:nvPr/>
        </p:nvGrpSpPr>
        <p:grpSpPr>
          <a:xfrm>
            <a:off x="2091690" y="1385570"/>
            <a:ext cx="9052560" cy="4086860"/>
            <a:chOff x="12702" y="3378"/>
            <a:chExt cx="14256" cy="6436"/>
          </a:xfrm>
        </p:grpSpPr>
        <p:sp>
          <p:nvSpPr>
            <p:cNvPr id="15" name="TextBox 30"/>
            <p:cNvSpPr txBox="1"/>
            <p:nvPr/>
          </p:nvSpPr>
          <p:spPr>
            <a:xfrm>
              <a:off x="12702" y="3378"/>
              <a:ext cx="14111" cy="1276"/>
            </a:xfrm>
            <a:prstGeom prst="rect">
              <a:avLst/>
            </a:prstGeom>
            <a:noFill/>
          </p:spPr>
          <p:txBody>
            <a:bodyPr wrap="square" rtlCol="0">
              <a:spAutoFit/>
            </a:bodyPr>
            <a:p>
              <a:pPr>
                <a:lnSpc>
                  <a:spcPct val="120000"/>
                </a:lnSpc>
              </a:pPr>
              <a:r>
                <a:rPr lang="en-IN"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Ontology Alignment</a:t>
              </a:r>
              <a:endParaRPr lang="en-US" altLang="zh-CN"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a:p>
              <a:pPr>
                <a:lnSpc>
                  <a:spcPct val="120000"/>
                </a:lnSpc>
              </a:pPr>
              <a:r>
                <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KGE aids in ontology alignment by aligning concepts and relationships across different knowledge graphs or ontologies. Embeddings capture similarities and correspondences, facilitating the integration and alignment of heterogeneous knowledge.</a:t>
              </a:r>
              <a:endPar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endParaRPr>
            </a:p>
          </p:txBody>
        </p:sp>
        <p:sp>
          <p:nvSpPr>
            <p:cNvPr id="16" name="TextBox 30"/>
            <p:cNvSpPr txBox="1"/>
            <p:nvPr/>
          </p:nvSpPr>
          <p:spPr>
            <a:xfrm>
              <a:off x="12702" y="4647"/>
              <a:ext cx="14256" cy="1276"/>
            </a:xfrm>
            <a:prstGeom prst="rect">
              <a:avLst/>
            </a:prstGeom>
            <a:noFill/>
          </p:spPr>
          <p:txBody>
            <a:bodyPr wrap="square" rtlCol="0">
              <a:spAutoFit/>
            </a:bodyPr>
            <a:p>
              <a:pPr>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Entity Recommendation</a:t>
              </a:r>
              <a:endParaRPr lang="en-US" altLang="zh-CN"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a:p>
              <a:pPr>
                <a:lnSpc>
                  <a:spcPct val="120000"/>
                </a:lnSpc>
              </a:pPr>
              <a:r>
                <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KGE techniques facilitate entity recommendation by leveraging the embeddings of user preferences and entities. This enables personalized recommendations based on the semantic similarity between user interests and characteristics of the entities.</a:t>
              </a:r>
              <a:endPar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endParaRPr>
            </a:p>
          </p:txBody>
        </p:sp>
        <p:sp>
          <p:nvSpPr>
            <p:cNvPr id="17" name="TextBox 30"/>
            <p:cNvSpPr txBox="1"/>
            <p:nvPr/>
          </p:nvSpPr>
          <p:spPr>
            <a:xfrm>
              <a:off x="12702" y="5915"/>
              <a:ext cx="14111" cy="1276"/>
            </a:xfrm>
            <a:prstGeom prst="rect">
              <a:avLst/>
            </a:prstGeom>
            <a:noFill/>
          </p:spPr>
          <p:txBody>
            <a:bodyPr wrap="square" rtlCol="0">
              <a:spAutoFit/>
            </a:bodyPr>
            <a:p>
              <a:pPr>
                <a:lnSpc>
                  <a:spcPct val="120000"/>
                </a:lnSpc>
              </a:pPr>
              <a:r>
                <a:rPr lang="en-IN"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Question Answering</a:t>
              </a:r>
              <a:endParaRPr lang="en-IN"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a:p>
              <a:pPr>
                <a:lnSpc>
                  <a:spcPct val="120000"/>
                </a:lnSpc>
              </a:pPr>
              <a:r>
                <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KGE supports question answering systems by mapping questions and entities to the embedding space. This allows algorithms to identify the most suitable answers by measuring the similarity between the question embedding and candidate entity embedding</a:t>
              </a:r>
              <a:r>
                <a:rPr lang="en-IN" alt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a:t>
              </a:r>
              <a:endParaRPr lang="en-IN" alt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endParaRPr>
            </a:p>
          </p:txBody>
        </p:sp>
        <p:sp>
          <p:nvSpPr>
            <p:cNvPr id="18" name="TextBox 30"/>
            <p:cNvSpPr txBox="1"/>
            <p:nvPr/>
          </p:nvSpPr>
          <p:spPr>
            <a:xfrm>
              <a:off x="12702" y="7183"/>
              <a:ext cx="13680" cy="1276"/>
            </a:xfrm>
            <a:prstGeom prst="rect">
              <a:avLst/>
            </a:prstGeom>
            <a:noFill/>
          </p:spPr>
          <p:txBody>
            <a:bodyPr wrap="square" rtlCol="0">
              <a:spAutoFit/>
            </a:bodyPr>
            <a:p>
              <a:pPr>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Semantic Search</a:t>
              </a:r>
              <a:endParaRPr lang="en-US" altLang="zh-CN"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a:p>
              <a:pPr>
                <a:lnSpc>
                  <a:spcPct val="120000"/>
                </a:lnSpc>
              </a:pPr>
              <a:r>
                <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Semantic search benefits from KGE as it enables search queries to be matched against knowledge graph entities based on semantic similarities. This leads to more accurate and context-aware search results..</a:t>
              </a:r>
              <a:endPar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endParaRPr>
            </a:p>
          </p:txBody>
        </p:sp>
        <p:sp>
          <p:nvSpPr>
            <p:cNvPr id="26" name="Text Box 25"/>
            <p:cNvSpPr txBox="1"/>
            <p:nvPr/>
          </p:nvSpPr>
          <p:spPr>
            <a:xfrm>
              <a:off x="12703" y="8519"/>
              <a:ext cx="13487" cy="1295"/>
            </a:xfrm>
            <a:prstGeom prst="rect">
              <a:avLst/>
            </a:prstGeom>
            <a:noFill/>
          </p:spPr>
          <p:txBody>
            <a:bodyPr wrap="square" rtlCol="0">
              <a:spAutoFit/>
            </a:bodyPr>
            <a:p>
              <a:pPr>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Biomedical informatics and life sciences</a:t>
              </a:r>
              <a:endPar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a:p>
              <a:pPr>
                <a:lnSpc>
                  <a:spcPct val="120000"/>
                </a:lnSpc>
              </a:pPr>
              <a:r>
                <a:rPr lang="en-US" sz="108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KGE techniques are used to represent and analyze complex biological networks, drug interactions, and disease-gene associations. KGE </a:t>
              </a:r>
              <a:r>
                <a:rPr lang="en-IN" altLang="en-US" sz="108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   </a:t>
              </a:r>
              <a:r>
                <a:rPr lang="en-US" sz="108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enables the extraction of meaningful insights from large-scale biological knowledge graphs.</a:t>
              </a:r>
              <a:endParaRPr lang="en-US" sz="108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endParaRPr>
            </a:p>
          </p:txBody>
        </p:sp>
      </p:grpSp>
      <p:pic>
        <p:nvPicPr>
          <p:cNvPr id="3" name="图片 2" descr="图片包含 熨斗&#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506220" y="1112520"/>
            <a:ext cx="3749040" cy="681990"/>
          </a:xfrm>
          <a:prstGeom prst="rect">
            <a:avLst/>
          </a:prstGeom>
        </p:spPr>
        <p:txBody>
          <a:bodyPr wrap="square">
            <a:spAutoFit/>
          </a:bodyPr>
          <a:p>
            <a:pPr>
              <a:lnSpc>
                <a:spcPct val="120000"/>
              </a:lnSpc>
            </a:pPr>
            <a:r>
              <a:rPr lang="en-IN" altLang="en-US" sz="3200" b="1" dirty="0">
                <a:gradFill>
                  <a:gsLst>
                    <a:gs pos="0">
                      <a:srgbClr val="057FC2"/>
                    </a:gs>
                    <a:gs pos="77000">
                      <a:srgbClr val="00CEFE"/>
                    </a:gs>
                  </a:gsLst>
                  <a:lin ang="0" scaled="1"/>
                </a:gradFill>
                <a:latin typeface="Arial" panose="020B0604020202020204" pitchFamily="34" charset="0"/>
                <a:ea typeface="Arial" panose="020B0604020202020204" pitchFamily="34" charset="0"/>
              </a:rPr>
              <a:t>CONCLUSION</a:t>
            </a:r>
            <a:endParaRPr lang="en-IN" altLang="en-US" sz="3200" b="1" dirty="0">
              <a:gradFill>
                <a:gsLst>
                  <a:gs pos="0">
                    <a:srgbClr val="057FC2"/>
                  </a:gs>
                  <a:gs pos="77000">
                    <a:srgbClr val="00CEFE"/>
                  </a:gs>
                </a:gsLst>
                <a:lin ang="0" scaled="1"/>
              </a:gradFill>
              <a:latin typeface="Arial" panose="020B0604020202020204" pitchFamily="34" charset="0"/>
              <a:ea typeface="Arial" panose="020B0604020202020204" pitchFamily="34" charset="0"/>
            </a:endParaRPr>
          </a:p>
        </p:txBody>
      </p:sp>
      <p:sp>
        <p:nvSpPr>
          <p:cNvPr id="6" name="矩形 5"/>
          <p:cNvSpPr/>
          <p:nvPr/>
        </p:nvSpPr>
        <p:spPr>
          <a:xfrm flipV="1">
            <a:off x="1643380" y="1751330"/>
            <a:ext cx="2735580" cy="76200"/>
          </a:xfrm>
          <a:prstGeom prst="rect">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Arial" panose="020B0604020202020204" pitchFamily="34" charset="0"/>
            </a:endParaRPr>
          </a:p>
        </p:txBody>
      </p:sp>
      <p:pic>
        <p:nvPicPr>
          <p:cNvPr id="3" name="图片 2" descr="图片包含 熨斗&#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22" name="Text Box 21"/>
          <p:cNvSpPr txBox="1"/>
          <p:nvPr/>
        </p:nvSpPr>
        <p:spPr>
          <a:xfrm>
            <a:off x="1642745" y="2240915"/>
            <a:ext cx="10003155" cy="3692525"/>
          </a:xfrm>
          <a:prstGeom prst="rect">
            <a:avLst/>
          </a:prstGeom>
          <a:noFill/>
        </p:spPr>
        <p:txBody>
          <a:bodyPr wrap="square" rtlCol="0">
            <a:spAutoFit/>
          </a:bodyPr>
          <a:p>
            <a:pPr indent="0">
              <a:buFont typeface="Wingdings" panose="05000000000000000000" charset="0"/>
              <a:buNone/>
            </a:pPr>
            <a:r>
              <a:rPr lang="en-US">
                <a:latin typeface="Arial" panose="020B0604020202020204" pitchFamily="34" charset="0"/>
                <a:cs typeface="Arial" panose="020B0604020202020204" pitchFamily="34" charset="0"/>
                <a:sym typeface="+mn-ea"/>
              </a:rPr>
              <a:t>Knowledge graph embedding using TransE is a valuable technique for representing entities and relations in a knowledge graph as continuous vector embeddings. TransE utilizes the translation principle to model the relationships between entities by adding the relation embedding vector to the head entity embedding vector.</a:t>
            </a:r>
            <a:endParaRPr lang="en-US">
              <a:latin typeface="Arial" panose="020B0604020202020204" pitchFamily="34" charset="0"/>
              <a:cs typeface="Arial" panose="020B0604020202020204" pitchFamily="34" charset="0"/>
            </a:endParaRPr>
          </a:p>
          <a:p>
            <a:pPr indent="0">
              <a:buFont typeface="Wingdings" panose="05000000000000000000" charset="0"/>
              <a:buNone/>
            </a:pPr>
            <a:endParaRPr lang="en-US">
              <a:latin typeface="Arial" panose="020B0604020202020204" pitchFamily="34" charset="0"/>
              <a:cs typeface="Arial" panose="020B0604020202020204" pitchFamily="34" charset="0"/>
            </a:endParaRPr>
          </a:p>
          <a:p>
            <a:pPr indent="0">
              <a:buFont typeface="Wingdings" panose="05000000000000000000" charset="0"/>
              <a:buNone/>
            </a:pPr>
            <a:r>
              <a:rPr lang="en-US">
                <a:latin typeface="Arial" panose="020B0604020202020204" pitchFamily="34" charset="0"/>
                <a:cs typeface="Arial" panose="020B0604020202020204" pitchFamily="34" charset="0"/>
                <a:sym typeface="+mn-ea"/>
              </a:rPr>
              <a:t>TransE is a straightforward model with a simple scoring function, making it easy to understand and implement</a:t>
            </a:r>
            <a:r>
              <a:rPr lang="en-IN" altLang="en-US">
                <a:latin typeface="Arial" panose="020B0604020202020204" pitchFamily="34" charset="0"/>
                <a:cs typeface="Arial" panose="020B0604020202020204" pitchFamily="34" charset="0"/>
                <a:sym typeface="+mn-ea"/>
              </a:rPr>
              <a:t>.</a:t>
            </a:r>
            <a:endParaRPr lang="en-IN" altLang="en-US">
              <a:latin typeface="Arial" panose="020B0604020202020204" pitchFamily="34" charset="0"/>
              <a:cs typeface="Arial" panose="020B0604020202020204" pitchFamily="34" charset="0"/>
              <a:sym typeface="+mn-ea"/>
            </a:endParaRPr>
          </a:p>
          <a:p>
            <a:pPr indent="0">
              <a:buFont typeface="Wingdings" panose="05000000000000000000" charset="0"/>
              <a:buNone/>
            </a:pPr>
            <a:endParaRPr lang="en-IN" altLang="en-US">
              <a:latin typeface="Arial" panose="020B0604020202020204" pitchFamily="34" charset="0"/>
              <a:cs typeface="Arial" panose="020B0604020202020204" pitchFamily="34" charset="0"/>
              <a:sym typeface="+mn-ea"/>
            </a:endParaRPr>
          </a:p>
          <a:p>
            <a:pPr indent="0">
              <a:buFont typeface="Wingdings" panose="05000000000000000000" charset="0"/>
              <a:buNone/>
            </a:pPr>
            <a:r>
              <a:rPr lang="en-US">
                <a:latin typeface="Arial" panose="020B0604020202020204" pitchFamily="34" charset="0"/>
                <a:cs typeface="Arial" panose="020B0604020202020204" pitchFamily="34" charset="0"/>
                <a:sym typeface="+mn-ea"/>
              </a:rPr>
              <a:t>TransE enables link prediction by computing scores for unseen or missing triples, facilitating reasoning tasks within the knowledge graph</a:t>
            </a:r>
            <a:r>
              <a:rPr lang="en-US"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a:t>
            </a:r>
            <a:endParaRPr lang="en-US"/>
          </a:p>
          <a:p>
            <a:pPr indent="0">
              <a:buFont typeface="Wingdings" panose="05000000000000000000" charset="0"/>
              <a:buNone/>
            </a:pPr>
            <a:r>
              <a:rPr lang="en-US">
                <a:latin typeface="Arial" panose="020B0604020202020204" pitchFamily="34" charset="0"/>
                <a:cs typeface="Arial" panose="020B0604020202020204" pitchFamily="34" charset="0"/>
                <a:sym typeface="+mn-ea"/>
              </a:rPr>
              <a:t>.</a:t>
            </a:r>
            <a:endParaRPr lang="en-US">
              <a:latin typeface="Arial" panose="020B0604020202020204" pitchFamily="34" charset="0"/>
              <a:cs typeface="Arial" panose="020B0604020202020204" pitchFamily="34" charset="0"/>
            </a:endParaRPr>
          </a:p>
          <a:p>
            <a:pPr indent="0">
              <a:buFont typeface="Wingdings" panose="05000000000000000000" charset="0"/>
              <a:buNone/>
            </a:pPr>
            <a:endParaRPr lang="en-US">
              <a:latin typeface="Arial" panose="020B0604020202020204" pitchFamily="34" charset="0"/>
              <a:cs typeface="Arial" panose="020B0604020202020204" pitchFamily="34" charset="0"/>
            </a:endParaRPr>
          </a:p>
          <a:p>
            <a:pPr indent="0">
              <a:buFont typeface="Wingdings" panose="05000000000000000000" charset="0"/>
              <a:buNone/>
            </a:pP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ṧļiḋè"/>
          <p:cNvSpPr/>
          <p:nvPr/>
        </p:nvSpPr>
        <p:spPr>
          <a:xfrm>
            <a:off x="2728318" y="2628371"/>
            <a:ext cx="658532" cy="1092804"/>
          </a:xfrm>
          <a:prstGeom prst="diamond">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latin typeface="Arial" panose="020B0604020202020204" pitchFamily="34" charset="0"/>
              <a:ea typeface="Arial" panose="020B0604020202020204" pitchFamily="34" charset="0"/>
            </a:endParaRPr>
          </a:p>
        </p:txBody>
      </p:sp>
      <p:sp>
        <p:nvSpPr>
          <p:cNvPr id="4" name="iṩļiḓê"/>
          <p:cNvSpPr/>
          <p:nvPr/>
        </p:nvSpPr>
        <p:spPr>
          <a:xfrm>
            <a:off x="2257460" y="2628371"/>
            <a:ext cx="801074" cy="546402"/>
          </a:xfrm>
          <a:prstGeom prst="parallelogram">
            <a:avLst>
              <a:gd name="adj" fmla="val 60623"/>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latin typeface="Arial" panose="020B0604020202020204" pitchFamily="34" charset="0"/>
              <a:ea typeface="Arial" panose="020B0604020202020204" pitchFamily="34" charset="0"/>
            </a:endParaRPr>
          </a:p>
        </p:txBody>
      </p:sp>
      <p:sp>
        <p:nvSpPr>
          <p:cNvPr id="5" name="í$ľíḍè"/>
          <p:cNvSpPr/>
          <p:nvPr/>
        </p:nvSpPr>
        <p:spPr>
          <a:xfrm flipV="1">
            <a:off x="2257460" y="3174773"/>
            <a:ext cx="801074" cy="546402"/>
          </a:xfrm>
          <a:prstGeom prst="parallelogram">
            <a:avLst>
              <a:gd name="adj" fmla="val 60623"/>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latin typeface="Arial" panose="020B0604020202020204" pitchFamily="34" charset="0"/>
              <a:ea typeface="Arial" panose="020B0604020202020204" pitchFamily="34" charset="0"/>
            </a:endParaRPr>
          </a:p>
        </p:txBody>
      </p:sp>
      <p:sp>
        <p:nvSpPr>
          <p:cNvPr id="6" name="íṣḻiḓê"/>
          <p:cNvSpPr/>
          <p:nvPr/>
        </p:nvSpPr>
        <p:spPr>
          <a:xfrm>
            <a:off x="2061230" y="3392383"/>
            <a:ext cx="658532" cy="1092804"/>
          </a:xfrm>
          <a:prstGeom prst="diamond">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latin typeface="Arial" panose="020B0604020202020204" pitchFamily="34" charset="0"/>
              <a:ea typeface="Arial" panose="020B0604020202020204" pitchFamily="34" charset="0"/>
            </a:endParaRPr>
          </a:p>
        </p:txBody>
      </p:sp>
      <p:sp>
        <p:nvSpPr>
          <p:cNvPr id="7" name="îš1iďé"/>
          <p:cNvSpPr/>
          <p:nvPr/>
        </p:nvSpPr>
        <p:spPr>
          <a:xfrm>
            <a:off x="1590372" y="3392383"/>
            <a:ext cx="801074" cy="546402"/>
          </a:xfrm>
          <a:prstGeom prst="parallelogram">
            <a:avLst>
              <a:gd name="adj" fmla="val 60623"/>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latin typeface="Arial" panose="020B0604020202020204" pitchFamily="34" charset="0"/>
              <a:ea typeface="Arial" panose="020B0604020202020204" pitchFamily="34" charset="0"/>
            </a:endParaRPr>
          </a:p>
        </p:txBody>
      </p:sp>
      <p:sp>
        <p:nvSpPr>
          <p:cNvPr id="8" name="iṣḻîḍê"/>
          <p:cNvSpPr/>
          <p:nvPr/>
        </p:nvSpPr>
        <p:spPr>
          <a:xfrm flipV="1">
            <a:off x="1590372" y="3938785"/>
            <a:ext cx="801074" cy="546402"/>
          </a:xfrm>
          <a:prstGeom prst="parallelogram">
            <a:avLst>
              <a:gd name="adj" fmla="val 60623"/>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latin typeface="Arial" panose="020B0604020202020204" pitchFamily="34" charset="0"/>
              <a:ea typeface="Arial" panose="020B0604020202020204" pitchFamily="34" charset="0"/>
            </a:endParaRPr>
          </a:p>
        </p:txBody>
      </p:sp>
      <p:sp>
        <p:nvSpPr>
          <p:cNvPr id="9" name="íšḷîḓé"/>
          <p:cNvSpPr/>
          <p:nvPr/>
        </p:nvSpPr>
        <p:spPr>
          <a:xfrm>
            <a:off x="3395642" y="3392383"/>
            <a:ext cx="658532" cy="1092804"/>
          </a:xfrm>
          <a:prstGeom prst="diamond">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latin typeface="Arial" panose="020B0604020202020204" pitchFamily="34" charset="0"/>
              <a:ea typeface="Arial" panose="020B0604020202020204" pitchFamily="34" charset="0"/>
            </a:endParaRPr>
          </a:p>
        </p:txBody>
      </p:sp>
      <p:sp>
        <p:nvSpPr>
          <p:cNvPr id="10" name="îŝļíḓe"/>
          <p:cNvSpPr/>
          <p:nvPr/>
        </p:nvSpPr>
        <p:spPr>
          <a:xfrm>
            <a:off x="2924784" y="3392383"/>
            <a:ext cx="801074" cy="546402"/>
          </a:xfrm>
          <a:prstGeom prst="parallelogram">
            <a:avLst>
              <a:gd name="adj" fmla="val 60623"/>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latin typeface="Arial" panose="020B0604020202020204" pitchFamily="34" charset="0"/>
              <a:ea typeface="Arial" panose="020B0604020202020204" pitchFamily="34" charset="0"/>
            </a:endParaRPr>
          </a:p>
        </p:txBody>
      </p:sp>
      <p:sp>
        <p:nvSpPr>
          <p:cNvPr id="11" name="îṣḷiḋe"/>
          <p:cNvSpPr/>
          <p:nvPr/>
        </p:nvSpPr>
        <p:spPr>
          <a:xfrm flipV="1">
            <a:off x="2924784" y="3938785"/>
            <a:ext cx="801074" cy="546402"/>
          </a:xfrm>
          <a:prstGeom prst="parallelogram">
            <a:avLst>
              <a:gd name="adj" fmla="val 60623"/>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latin typeface="Arial" panose="020B0604020202020204" pitchFamily="34" charset="0"/>
              <a:ea typeface="Arial" panose="020B0604020202020204" pitchFamily="34" charset="0"/>
            </a:endParaRPr>
          </a:p>
        </p:txBody>
      </p:sp>
      <p:sp>
        <p:nvSpPr>
          <p:cNvPr id="12" name="ís1ïḍè"/>
          <p:cNvSpPr/>
          <p:nvPr/>
        </p:nvSpPr>
        <p:spPr>
          <a:xfrm>
            <a:off x="2728318" y="4156399"/>
            <a:ext cx="658532" cy="1092804"/>
          </a:xfrm>
          <a:prstGeom prst="diamond">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latin typeface="Arial" panose="020B0604020202020204" pitchFamily="34" charset="0"/>
              <a:ea typeface="Arial" panose="020B0604020202020204" pitchFamily="34" charset="0"/>
            </a:endParaRPr>
          </a:p>
        </p:txBody>
      </p:sp>
      <p:sp>
        <p:nvSpPr>
          <p:cNvPr id="13" name="íşľïďe"/>
          <p:cNvSpPr/>
          <p:nvPr/>
        </p:nvSpPr>
        <p:spPr>
          <a:xfrm>
            <a:off x="2257460" y="4156399"/>
            <a:ext cx="801074" cy="546402"/>
          </a:xfrm>
          <a:prstGeom prst="parallelogram">
            <a:avLst>
              <a:gd name="adj" fmla="val 60623"/>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latin typeface="Arial" panose="020B0604020202020204" pitchFamily="34" charset="0"/>
              <a:ea typeface="Arial" panose="020B0604020202020204" pitchFamily="34" charset="0"/>
            </a:endParaRPr>
          </a:p>
        </p:txBody>
      </p:sp>
      <p:sp>
        <p:nvSpPr>
          <p:cNvPr id="14" name="iŝḷíďé"/>
          <p:cNvSpPr/>
          <p:nvPr/>
        </p:nvSpPr>
        <p:spPr>
          <a:xfrm flipV="1">
            <a:off x="2257460" y="4702801"/>
            <a:ext cx="801074" cy="546402"/>
          </a:xfrm>
          <a:prstGeom prst="parallelogram">
            <a:avLst>
              <a:gd name="adj" fmla="val 60623"/>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latin typeface="Arial" panose="020B0604020202020204" pitchFamily="34" charset="0"/>
              <a:ea typeface="Arial" panose="020B0604020202020204" pitchFamily="34" charset="0"/>
            </a:endParaRPr>
          </a:p>
        </p:txBody>
      </p:sp>
      <p:cxnSp>
        <p:nvCxnSpPr>
          <p:cNvPr id="15" name="直接连接符 14"/>
          <p:cNvCxnSpPr/>
          <p:nvPr/>
        </p:nvCxnSpPr>
        <p:spPr>
          <a:xfrm>
            <a:off x="3068260" y="3174773"/>
            <a:ext cx="3263593" cy="0"/>
          </a:xfrm>
          <a:prstGeom prst="line">
            <a:avLst/>
          </a:prstGeom>
          <a:ln w="3175">
            <a:solidFill>
              <a:srgbClr val="0A0D19"/>
            </a:solidFill>
            <a:head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068260" y="4702801"/>
            <a:ext cx="3390915" cy="0"/>
          </a:xfrm>
          <a:prstGeom prst="line">
            <a:avLst/>
          </a:prstGeom>
          <a:ln w="3175">
            <a:solidFill>
              <a:srgbClr val="0A0D19"/>
            </a:solidFill>
            <a:headEnd type="ova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402753" y="3938785"/>
            <a:ext cx="2516989" cy="0"/>
          </a:xfrm>
          <a:prstGeom prst="line">
            <a:avLst/>
          </a:prstGeom>
          <a:ln w="3175">
            <a:solidFill>
              <a:srgbClr val="0A0D19"/>
            </a:solidFill>
            <a:headEnd type="ova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60400" y="706789"/>
            <a:ext cx="5085988" cy="681990"/>
          </a:xfrm>
          <a:prstGeom prst="rect">
            <a:avLst/>
          </a:prstGeom>
        </p:spPr>
        <p:txBody>
          <a:bodyPr wrap="square">
            <a:spAutoFit/>
          </a:bodyPr>
          <a:lstStyle/>
          <a:p>
            <a:pPr>
              <a:lnSpc>
                <a:spcPct val="120000"/>
              </a:lnSpc>
            </a:pPr>
            <a:r>
              <a:rPr lang="en-IN" altLang="en-US" sz="3200" b="1" dirty="0">
                <a:gradFill>
                  <a:gsLst>
                    <a:gs pos="0">
                      <a:srgbClr val="057FC2"/>
                    </a:gs>
                    <a:gs pos="77000">
                      <a:srgbClr val="00CEFE"/>
                    </a:gs>
                  </a:gsLst>
                  <a:lin ang="0" scaled="1"/>
                </a:gradFill>
                <a:latin typeface="Arial" panose="020B0604020202020204" pitchFamily="34" charset="0"/>
                <a:ea typeface="Arial" panose="020B0604020202020204" pitchFamily="34" charset="0"/>
              </a:rPr>
              <a:t>REFERENCES</a:t>
            </a:r>
            <a:endParaRPr lang="en-IN" altLang="en-US" sz="3200" b="1" dirty="0">
              <a:gradFill>
                <a:gsLst>
                  <a:gs pos="0">
                    <a:srgbClr val="057FC2"/>
                  </a:gs>
                  <a:gs pos="77000">
                    <a:srgbClr val="00CEFE"/>
                  </a:gs>
                </a:gsLst>
                <a:lin ang="0" scaled="1"/>
              </a:gradFill>
              <a:latin typeface="Arial" panose="020B0604020202020204" pitchFamily="34" charset="0"/>
              <a:ea typeface="Arial" panose="020B0604020202020204" pitchFamily="34" charset="0"/>
            </a:endParaRPr>
          </a:p>
        </p:txBody>
      </p:sp>
      <p:sp>
        <p:nvSpPr>
          <p:cNvPr id="20" name="矩形 19"/>
          <p:cNvSpPr/>
          <p:nvPr/>
        </p:nvSpPr>
        <p:spPr>
          <a:xfrm>
            <a:off x="759737" y="541377"/>
            <a:ext cx="1342663" cy="89363"/>
          </a:xfrm>
          <a:prstGeom prst="rect">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21" name="TextBox 30"/>
          <p:cNvSpPr txBox="1"/>
          <p:nvPr/>
        </p:nvSpPr>
        <p:spPr>
          <a:xfrm>
            <a:off x="6490502" y="2842295"/>
            <a:ext cx="5274778" cy="607695"/>
          </a:xfrm>
          <a:prstGeom prst="rect">
            <a:avLst/>
          </a:prstGeom>
          <a:noFill/>
        </p:spPr>
        <p:txBody>
          <a:bodyPr wrap="square" rtlCol="0">
            <a:spAutoFit/>
          </a:bodyPr>
          <a:lstStyle/>
          <a:p>
            <a:pPr>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GitHub</a:t>
            </a:r>
            <a:endParaRPr lang="en-US" altLang="zh-CN"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a:p>
            <a:pPr indent="0">
              <a:lnSpc>
                <a:spcPct val="120000"/>
              </a:lnSpc>
              <a:buFont typeface="Wingdings" panose="05000000000000000000" charset="0"/>
              <a:buNone/>
            </a:pPr>
            <a:r>
              <a:rPr lang="en-US" sz="1000" b="1"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hlinkClick r:id="rId1" tooltip="" action="ppaction://hlinkfile"/>
              </a:rPr>
              <a:t>https://github.com/DeepGraphLearning/KnowledgeGraphEmbedding</a:t>
            </a:r>
            <a:endParaRPr lang="en-US" sz="1000" b="1"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endParaRPr>
          </a:p>
        </p:txBody>
      </p:sp>
      <p:sp>
        <p:nvSpPr>
          <p:cNvPr id="22" name="TextBox 30"/>
          <p:cNvSpPr txBox="1"/>
          <p:nvPr/>
        </p:nvSpPr>
        <p:spPr>
          <a:xfrm>
            <a:off x="6673215" y="4399915"/>
            <a:ext cx="4909820" cy="1778635"/>
          </a:xfrm>
          <a:prstGeom prst="rect">
            <a:avLst/>
          </a:prstGeom>
          <a:noFill/>
        </p:spPr>
        <p:txBody>
          <a:bodyPr wrap="square" rtlCol="0">
            <a:spAutoFit/>
          </a:bodyPr>
          <a:lstStyle/>
          <a:p>
            <a:pPr>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Websites </a:t>
            </a:r>
            <a:endParaRPr lang="en-US" altLang="zh-CN"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a:p>
            <a:pPr>
              <a:lnSpc>
                <a:spcPct val="120000"/>
              </a:lnSpc>
            </a:pPr>
            <a:r>
              <a:rPr lang="en-US" sz="1050" b="1"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hlinkClick r:id="rId2" tooltip="" action="ppaction://hlinkfile"/>
              </a:rPr>
              <a:t>https://paperswithcode.com/method/transe</a:t>
            </a:r>
            <a:endParaRPr lang="en-US" sz="1050" b="1"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endParaRPr>
          </a:p>
          <a:p>
            <a:pPr>
              <a:lnSpc>
                <a:spcPct val="120000"/>
              </a:lnSpc>
            </a:pPr>
            <a:endParaRPr lang="en-US" sz="1050" b="1"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endParaRPr>
          </a:p>
          <a:p>
            <a:pPr>
              <a:lnSpc>
                <a:spcPct val="120000"/>
              </a:lnSpc>
            </a:pPr>
            <a:r>
              <a:rPr lang="en-US" sz="1050" b="1"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hlinkClick r:id="rId3" tooltip="" action="ppaction://hlinkfile"/>
              </a:rPr>
              <a:t>https://towardsdatascience.com/summary-of-translate-model-for-knowledge-graph-embedding-29042be64273?gi=5b5f7be7e32e </a:t>
            </a:r>
            <a:endParaRPr lang="en-US" sz="1050" b="1"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endParaRPr>
          </a:p>
          <a:p>
            <a:pPr>
              <a:lnSpc>
                <a:spcPct val="120000"/>
              </a:lnSpc>
            </a:pPr>
            <a:endParaRPr lang="en-US" sz="1050" b="1"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hlinkClick r:id="rId4" action="ppaction://hlinkfile"/>
            </a:endParaRPr>
          </a:p>
          <a:p>
            <a:pPr>
              <a:lnSpc>
                <a:spcPct val="120000"/>
              </a:lnSpc>
            </a:pPr>
            <a:endParaRPr lang="en-US" sz="1050" b="1"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endParaRPr>
          </a:p>
          <a:p>
            <a:pPr>
              <a:lnSpc>
                <a:spcPct val="120000"/>
              </a:lnSpc>
            </a:pPr>
            <a:r>
              <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rPr>
              <a:t>.</a:t>
            </a:r>
            <a:endPar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endParaRPr>
          </a:p>
        </p:txBody>
      </p:sp>
      <p:sp>
        <p:nvSpPr>
          <p:cNvPr id="23" name="TextBox 30"/>
          <p:cNvSpPr txBox="1"/>
          <p:nvPr/>
        </p:nvSpPr>
        <p:spPr>
          <a:xfrm>
            <a:off x="5116208" y="3635945"/>
            <a:ext cx="5274778" cy="810260"/>
          </a:xfrm>
          <a:prstGeom prst="rect">
            <a:avLst/>
          </a:prstGeom>
          <a:noFill/>
        </p:spPr>
        <p:txBody>
          <a:bodyPr wrap="square" rtlCol="0">
            <a:spAutoFit/>
          </a:bodyPr>
          <a:lstStyle/>
          <a:p>
            <a:pPr>
              <a:lnSpc>
                <a:spcPct val="120000"/>
              </a:lnSpc>
            </a:pPr>
            <a:r>
              <a:rPr lang="en-IN" altLang="en-US" b="1"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n-ea"/>
              </a:rPr>
              <a:t>Youtube</a:t>
            </a:r>
            <a:endParaRPr lang="en-IN" altLang="en-US" b="1"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n-ea"/>
            </a:endParaRPr>
          </a:p>
          <a:p>
            <a:pPr>
              <a:lnSpc>
                <a:spcPct val="120000"/>
              </a:lnSpc>
            </a:pPr>
            <a:r>
              <a:rPr lang="en-US" sz="1050" b="1">
                <a:sym typeface="+mn-ea"/>
                <a:hlinkClick r:id="rId5" action="ppaction://hlinkfile"/>
              </a:rPr>
              <a:t>https://www.youtube.com/watch?v=YQCG408wgLw</a:t>
            </a:r>
            <a:r>
              <a:rPr lang="en-US" sz="1050">
                <a:sym typeface="+mn-ea"/>
                <a:hlinkClick r:id="rId5" action="ppaction://hlinkfile"/>
              </a:rPr>
              <a:t> </a:t>
            </a:r>
            <a:endParaRPr lang="en-US" sz="1050"/>
          </a:p>
          <a:p>
            <a:pPr>
              <a:lnSpc>
                <a:spcPct val="120000"/>
              </a:lnSpc>
            </a:pPr>
            <a:endParaRPr lang="en-US" sz="105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icrosoft YaHei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3571"/>
                                  </p:iterate>
                                  <p:childTnLst>
                                    <p:set>
                                      <p:cBhvr>
                                        <p:cTn id="6" dur="700" fill="hold">
                                          <p:stCondLst>
                                            <p:cond delay="0"/>
                                          </p:stCondLst>
                                        </p:cTn>
                                        <p:tgtEl>
                                          <p:spTgt spid="21"/>
                                        </p:tgtEl>
                                        <p:attrNameLst>
                                          <p:attrName>style.visibility</p:attrName>
                                        </p:attrNameLst>
                                      </p:cBhvr>
                                      <p:to>
                                        <p:strVal val="visible"/>
                                      </p:to>
                                    </p:set>
                                    <p:animEffect filter="fade">
                                      <p:cBhvr>
                                        <p:cTn id="7" dur="700">
                                          <p:stCondLst>
                                            <p:cond delay="0"/>
                                          </p:stCondLst>
                                        </p:cTn>
                                        <p:tgtEl>
                                          <p:spTgt spid="21"/>
                                        </p:tgtEl>
                                      </p:cBhvr>
                                    </p:animEffect>
                                    <p:anim to="" calcmode="lin" valueType="num">
                                      <p:cBhvr>
                                        <p:cTn id="8" dur="700" fill="hold">
                                          <p:stCondLst>
                                            <p:cond delay="0"/>
                                          </p:stCondLst>
                                        </p:cTn>
                                        <p:tgtEl>
                                          <p:spTgt spid="21"/>
                                        </p:tgtEl>
                                        <p:attrNameLst>
                                          <p:attrName>ppt_y</p:attrName>
                                        </p:attrNameLst>
                                      </p:cBhvr>
                                      <p:tavLst>
                                        <p:tav tm="0" fmla="#ppt_y-#ppt_h*((1.5-1.5*$)^2-(1.5-1.5*$)^3)">
                                          <p:val>
                                            <p:fltVal val="0"/>
                                          </p:val>
                                        </p:tav>
                                        <p:tav tm="100000">
                                          <p:val>
                                            <p:fltVal val="1"/>
                                          </p:val>
                                        </p:tav>
                                      </p:tavLst>
                                    </p:anim>
                                  </p:childTnLst>
                                </p:cTn>
                              </p:par>
                              <p:par>
                                <p:cTn id="9" presetID="0" presetClass="entr" presetSubtype="0" fill="hold" grpId="0" nodeType="withEffect">
                                  <p:stCondLst>
                                    <p:cond delay="0"/>
                                  </p:stCondLst>
                                  <p:iterate type="lt">
                                    <p:tmPct val="3571"/>
                                  </p:iterate>
                                  <p:childTnLst>
                                    <p:set>
                                      <p:cBhvr>
                                        <p:cTn id="10" dur="700" fill="hold">
                                          <p:stCondLst>
                                            <p:cond delay="0"/>
                                          </p:stCondLst>
                                        </p:cTn>
                                        <p:tgtEl>
                                          <p:spTgt spid="22"/>
                                        </p:tgtEl>
                                        <p:attrNameLst>
                                          <p:attrName>style.visibility</p:attrName>
                                        </p:attrNameLst>
                                      </p:cBhvr>
                                      <p:to>
                                        <p:strVal val="visible"/>
                                      </p:to>
                                    </p:set>
                                    <p:animEffect filter="fade">
                                      <p:cBhvr>
                                        <p:cTn id="11" dur="700">
                                          <p:stCondLst>
                                            <p:cond delay="0"/>
                                          </p:stCondLst>
                                        </p:cTn>
                                        <p:tgtEl>
                                          <p:spTgt spid="22"/>
                                        </p:tgtEl>
                                      </p:cBhvr>
                                    </p:animEffect>
                                    <p:anim to="" calcmode="lin" valueType="num">
                                      <p:cBhvr>
                                        <p:cTn id="12" dur="700" fill="hold">
                                          <p:stCondLst>
                                            <p:cond delay="0"/>
                                          </p:stCondLst>
                                        </p:cTn>
                                        <p:tgtEl>
                                          <p:spTgt spid="22"/>
                                        </p:tgtEl>
                                        <p:attrNameLst>
                                          <p:attrName>ppt_y</p:attrName>
                                        </p:attrNameLst>
                                      </p:cBhvr>
                                      <p:tavLst>
                                        <p:tav tm="0" fmla="#ppt_y-#ppt_h*((1.5-1.5*$)^2-(1.5-1.5*$)^3)">
                                          <p:val>
                                            <p:fltVal val="0"/>
                                          </p:val>
                                        </p:tav>
                                        <p:tav tm="100000">
                                          <p:val>
                                            <p:fltVal val="1"/>
                                          </p:val>
                                        </p:tav>
                                      </p:tavLst>
                                    </p:anim>
                                  </p:childTnLst>
                                </p:cTn>
                              </p:par>
                              <p:par>
                                <p:cTn id="13" presetID="0" presetClass="entr" presetSubtype="0" fill="hold" grpId="0" nodeType="withEffect">
                                  <p:stCondLst>
                                    <p:cond delay="0"/>
                                  </p:stCondLst>
                                  <p:iterate type="lt">
                                    <p:tmPct val="3571"/>
                                  </p:iterate>
                                  <p:childTnLst>
                                    <p:set>
                                      <p:cBhvr>
                                        <p:cTn id="14" dur="700" fill="hold">
                                          <p:stCondLst>
                                            <p:cond delay="0"/>
                                          </p:stCondLst>
                                        </p:cTn>
                                        <p:tgtEl>
                                          <p:spTgt spid="23"/>
                                        </p:tgtEl>
                                        <p:attrNameLst>
                                          <p:attrName>style.visibility</p:attrName>
                                        </p:attrNameLst>
                                      </p:cBhvr>
                                      <p:to>
                                        <p:strVal val="visible"/>
                                      </p:to>
                                    </p:set>
                                    <p:animEffect filter="fade">
                                      <p:cBhvr>
                                        <p:cTn id="15" dur="700">
                                          <p:stCondLst>
                                            <p:cond delay="0"/>
                                          </p:stCondLst>
                                        </p:cTn>
                                        <p:tgtEl>
                                          <p:spTgt spid="23"/>
                                        </p:tgtEl>
                                      </p:cBhvr>
                                    </p:animEffect>
                                    <p:anim to="" calcmode="lin" valueType="num">
                                      <p:cBhvr>
                                        <p:cTn id="16" dur="700" fill="hold">
                                          <p:stCondLst>
                                            <p:cond delay="0"/>
                                          </p:stCondLst>
                                        </p:cTn>
                                        <p:tgtEl>
                                          <p:spTgt spid="23"/>
                                        </p:tgtEl>
                                        <p:attrNameLst>
                                          <p:attrName>ppt_y</p:attrName>
                                        </p:attrNameLst>
                                      </p:cBhvr>
                                      <p:tavLst>
                                        <p:tav tm="0" fmla="#ppt_y-#ppt_h*((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熨斗&#10;&#10;描述已自动生成"/>
          <p:cNvPicPr>
            <a:picLocks noChangeAspect="1"/>
          </p:cNvPicPr>
          <p:nvPr/>
        </p:nvPicPr>
        <p:blipFill rotWithShape="1">
          <a:blip r:embed="rId1">
            <a:alphaModFix amt="35000"/>
            <a:extLst>
              <a:ext uri="{28A0092B-C50C-407E-A947-70E740481C1C}">
                <a14:useLocalDpi xmlns:a14="http://schemas.microsoft.com/office/drawing/2010/main" val="0"/>
              </a:ext>
            </a:extLst>
          </a:blip>
          <a:srcRect l="787" t="-3904" r="43487" b="41050"/>
          <a:stretch>
            <a:fillRect/>
          </a:stretch>
        </p:blipFill>
        <p:spPr>
          <a:xfrm flipH="1">
            <a:off x="-1" y="4172752"/>
            <a:ext cx="12249561" cy="2685248"/>
          </a:xfrm>
          <a:prstGeom prst="rect">
            <a:avLst/>
          </a:prstGeom>
        </p:spPr>
      </p:pic>
      <p:pic>
        <p:nvPicPr>
          <p:cNvPr id="4" name="图片 3" descr="图片包含 熨斗&#10;&#10;描述已自动生成"/>
          <p:cNvPicPr>
            <a:picLocks noChangeAspect="1"/>
          </p:cNvPicPr>
          <p:nvPr/>
        </p:nvPicPr>
        <p:blipFill rotWithShape="1">
          <a:blip r:embed="rId1">
            <a:alphaModFix amt="35000"/>
            <a:extLst>
              <a:ext uri="{28A0092B-C50C-407E-A947-70E740481C1C}">
                <a14:useLocalDpi xmlns:a14="http://schemas.microsoft.com/office/drawing/2010/main" val="0"/>
              </a:ext>
            </a:extLst>
          </a:blip>
          <a:srcRect l="787" t="-3904" r="43487" b="62694"/>
          <a:stretch>
            <a:fillRect/>
          </a:stretch>
        </p:blipFill>
        <p:spPr>
          <a:xfrm flipV="1">
            <a:off x="-1" y="-1"/>
            <a:ext cx="12249561" cy="1760581"/>
          </a:xfrm>
          <a:prstGeom prst="rect">
            <a:avLst/>
          </a:prstGeom>
        </p:spPr>
      </p:pic>
      <p:sp>
        <p:nvSpPr>
          <p:cNvPr id="5" name="文本框 4"/>
          <p:cNvSpPr txBox="1"/>
          <p:nvPr/>
        </p:nvSpPr>
        <p:spPr>
          <a:xfrm>
            <a:off x="710984" y="2127843"/>
            <a:ext cx="1440481" cy="2215991"/>
          </a:xfrm>
          <a:prstGeom prst="rect">
            <a:avLst/>
          </a:prstGeom>
          <a:noFill/>
          <a:effectLst/>
        </p:spPr>
        <p:txBody>
          <a:bodyPr vert="horz" wrap="square" rtlCol="0">
            <a:spAutoFit/>
          </a:bodyPr>
          <a:lstStyle/>
          <a:p>
            <a:pPr algn="ctr"/>
            <a:r>
              <a:rPr lang="en-US" altLang="zh-CN"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rPr>
              <a:t>T</a:t>
            </a:r>
            <a:endParaRPr lang="zh-CN" altLang="en-US"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endParaRPr>
          </a:p>
        </p:txBody>
      </p:sp>
      <p:sp>
        <p:nvSpPr>
          <p:cNvPr id="6" name="文本框 5"/>
          <p:cNvSpPr txBox="1"/>
          <p:nvPr/>
        </p:nvSpPr>
        <p:spPr>
          <a:xfrm>
            <a:off x="1920864" y="2096932"/>
            <a:ext cx="1440481" cy="2215991"/>
          </a:xfrm>
          <a:prstGeom prst="rect">
            <a:avLst/>
          </a:prstGeom>
          <a:noFill/>
          <a:effectLst/>
        </p:spPr>
        <p:txBody>
          <a:bodyPr vert="horz" wrap="square" rtlCol="0">
            <a:spAutoFit/>
          </a:bodyPr>
          <a:lstStyle/>
          <a:p>
            <a:pPr algn="ctr"/>
            <a:r>
              <a:rPr lang="en-US" altLang="zh-CN"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rPr>
              <a:t>H</a:t>
            </a:r>
            <a:endParaRPr lang="zh-CN" altLang="en-US"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endParaRPr>
          </a:p>
        </p:txBody>
      </p:sp>
      <p:sp>
        <p:nvSpPr>
          <p:cNvPr id="7" name="文本框 6"/>
          <p:cNvSpPr txBox="1"/>
          <p:nvPr/>
        </p:nvSpPr>
        <p:spPr>
          <a:xfrm>
            <a:off x="3130744" y="2096932"/>
            <a:ext cx="1440481" cy="2215991"/>
          </a:xfrm>
          <a:prstGeom prst="rect">
            <a:avLst/>
          </a:prstGeom>
          <a:noFill/>
          <a:effectLst/>
        </p:spPr>
        <p:txBody>
          <a:bodyPr vert="horz" wrap="square" rtlCol="0">
            <a:spAutoFit/>
          </a:bodyPr>
          <a:lstStyle/>
          <a:p>
            <a:pPr algn="ctr"/>
            <a:r>
              <a:rPr lang="en-US" altLang="zh-CN"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rPr>
              <a:t>A</a:t>
            </a:r>
            <a:endParaRPr lang="zh-CN" altLang="en-US"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endParaRPr>
          </a:p>
        </p:txBody>
      </p:sp>
      <p:sp>
        <p:nvSpPr>
          <p:cNvPr id="8" name="文本框 7"/>
          <p:cNvSpPr txBox="1"/>
          <p:nvPr/>
        </p:nvSpPr>
        <p:spPr>
          <a:xfrm>
            <a:off x="4340624" y="2096932"/>
            <a:ext cx="1440481" cy="2215991"/>
          </a:xfrm>
          <a:prstGeom prst="rect">
            <a:avLst/>
          </a:prstGeom>
          <a:noFill/>
          <a:effectLst/>
        </p:spPr>
        <p:txBody>
          <a:bodyPr vert="horz" wrap="square" rtlCol="0">
            <a:spAutoFit/>
          </a:bodyPr>
          <a:lstStyle/>
          <a:p>
            <a:pPr algn="ctr"/>
            <a:r>
              <a:rPr lang="en-US" altLang="zh-CN"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rPr>
              <a:t>N</a:t>
            </a:r>
            <a:endParaRPr lang="zh-CN" altLang="en-US"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endParaRPr>
          </a:p>
        </p:txBody>
      </p:sp>
      <p:sp>
        <p:nvSpPr>
          <p:cNvPr id="9" name="文本框 8"/>
          <p:cNvSpPr txBox="1"/>
          <p:nvPr/>
        </p:nvSpPr>
        <p:spPr>
          <a:xfrm>
            <a:off x="5139055" y="2129155"/>
            <a:ext cx="6941185" cy="2214880"/>
          </a:xfrm>
          <a:prstGeom prst="rect">
            <a:avLst/>
          </a:prstGeom>
          <a:noFill/>
          <a:effectLst/>
        </p:spPr>
        <p:txBody>
          <a:bodyPr vert="horz" wrap="square" rtlCol="0">
            <a:spAutoFit/>
          </a:bodyPr>
          <a:lstStyle/>
          <a:p>
            <a:pPr algn="ctr"/>
            <a:r>
              <a:rPr lang="en-US" altLang="zh-CN"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rPr>
              <a:t>K</a:t>
            </a:r>
            <a:r>
              <a:rPr lang="en-IN" altLang="en-US"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rPr>
              <a:t> YOU</a:t>
            </a:r>
            <a:endParaRPr lang="en-IN" altLang="en-US"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熨斗&#10;&#10;描述已自动生成"/>
          <p:cNvPicPr>
            <a:picLocks noChangeAspect="1"/>
          </p:cNvPicPr>
          <p:nvPr/>
        </p:nvPicPr>
        <p:blipFill rotWithShape="1">
          <a:blip r:embed="rId2"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grpSp>
        <p:nvGrpSpPr>
          <p:cNvPr id="5" name="Group"/>
          <p:cNvGrpSpPr/>
          <p:nvPr/>
        </p:nvGrpSpPr>
        <p:grpSpPr>
          <a:xfrm rot="0">
            <a:off x="4293870" y="1843405"/>
            <a:ext cx="3239135" cy="3239135"/>
            <a:chOff x="0" y="0"/>
            <a:chExt cx="8637190" cy="8637190"/>
          </a:xfrm>
        </p:grpSpPr>
        <p:graphicFrame>
          <p:nvGraphicFramePr>
            <p:cNvPr id="10" name="2D Pie Chart"/>
            <p:cNvGraphicFramePr/>
            <p:nvPr/>
          </p:nvGraphicFramePr>
          <p:xfrm>
            <a:off x="0" y="0"/>
            <a:ext cx="8637191" cy="8637191"/>
          </p:xfrm>
          <a:graphic>
            <a:graphicData uri="http://schemas.openxmlformats.org/drawingml/2006/chart">
              <c:chart xmlns:c="http://schemas.openxmlformats.org/drawingml/2006/chart" xmlns:r="http://schemas.openxmlformats.org/officeDocument/2006/relationships" r:id="rId1"/>
            </a:graphicData>
          </a:graphic>
        </p:graphicFrame>
        <p:sp>
          <p:nvSpPr>
            <p:cNvPr id="11" name="Circle"/>
            <p:cNvSpPr/>
            <p:nvPr/>
          </p:nvSpPr>
          <p:spPr>
            <a:xfrm>
              <a:off x="426573" y="426573"/>
              <a:ext cx="7784045" cy="7784045"/>
            </a:xfrm>
            <a:prstGeom prst="ellipse">
              <a:avLst/>
            </a:prstGeom>
            <a:solidFill>
              <a:schemeClr val="bg1"/>
            </a:solidFill>
            <a:ln w="12700" cap="flat">
              <a:noFill/>
              <a:miter lim="400000"/>
            </a:ln>
            <a:effectLst/>
          </p:spPr>
          <p:txBody>
            <a:bodyPr wrap="square" lIns="19050" tIns="19050" rIns="19050" bIns="19050" numCol="1" anchor="ctr">
              <a:noAutofit/>
            </a:bodyPr>
            <a:lstStyle/>
            <a:p>
              <a:pPr>
                <a:defRPr sz="3200">
                  <a:solidFill>
                    <a:srgbClr val="FFFFFF"/>
                  </a:solidFill>
                </a:defRPr>
              </a:pPr>
              <a:endParaRPr sz="1200">
                <a:latin typeface="Arial" panose="020B0604020202020204" pitchFamily="34" charset="0"/>
                <a:ea typeface="Arial" panose="020B0604020202020204" pitchFamily="34" charset="0"/>
                <a:cs typeface="Arial" panose="020B0604020202020204" pitchFamily="34" charset="0"/>
                <a:sym typeface="+mn-lt"/>
              </a:endParaRPr>
            </a:p>
          </p:txBody>
        </p:sp>
      </p:grpSp>
      <p:grpSp>
        <p:nvGrpSpPr>
          <p:cNvPr id="65" name="Group 64"/>
          <p:cNvGrpSpPr/>
          <p:nvPr/>
        </p:nvGrpSpPr>
        <p:grpSpPr>
          <a:xfrm>
            <a:off x="1699260" y="936842"/>
            <a:ext cx="3075940" cy="5157253"/>
            <a:chOff x="2652" y="1685"/>
            <a:chExt cx="4844" cy="8122"/>
          </a:xfrm>
        </p:grpSpPr>
        <p:grpSp>
          <p:nvGrpSpPr>
            <p:cNvPr id="44" name="Group 43"/>
            <p:cNvGrpSpPr/>
            <p:nvPr/>
          </p:nvGrpSpPr>
          <p:grpSpPr>
            <a:xfrm>
              <a:off x="2668" y="1685"/>
              <a:ext cx="3860" cy="4802"/>
              <a:chOff x="3031" y="3207"/>
              <a:chExt cx="3860" cy="4802"/>
            </a:xfrm>
          </p:grpSpPr>
          <p:sp>
            <p:nvSpPr>
              <p:cNvPr id="13" name="Circle"/>
              <p:cNvSpPr/>
              <p:nvPr/>
            </p:nvSpPr>
            <p:spPr>
              <a:xfrm>
                <a:off x="3031" y="3207"/>
                <a:ext cx="1133" cy="1133"/>
              </a:xfrm>
              <a:prstGeom prst="ellipse">
                <a:avLst/>
              </a:prstGeom>
              <a:ln w="3175">
                <a:gradFill>
                  <a:gsLst>
                    <a:gs pos="0">
                      <a:srgbClr val="057FC2"/>
                    </a:gs>
                    <a:gs pos="100000">
                      <a:srgbClr val="00CEFE"/>
                    </a:gs>
                  </a:gsLst>
                  <a:lin ang="5400000" scaled="1"/>
                </a:gradFill>
                <a:headEnd type="oval"/>
              </a:ln>
            </p:spPr>
            <p:style>
              <a:lnRef idx="1">
                <a:schemeClr val="accent1"/>
              </a:lnRef>
              <a:fillRef idx="0">
                <a:schemeClr val="accent1"/>
              </a:fillRef>
              <a:effectRef idx="0">
                <a:schemeClr val="accent1"/>
              </a:effectRef>
              <a:fontRef idx="minor">
                <a:schemeClr val="tx1"/>
              </a:fontRef>
            </p:style>
            <p:txBody>
              <a:bodyPr wrap="square" lIns="19050" tIns="19050" rIns="19050" bIns="19050" numCol="1" anchor="ctr">
                <a:noAutofit/>
              </a:bodyPr>
              <a:lstStyle/>
              <a:p>
                <a:pPr algn="just">
                  <a:defRPr sz="3200">
                    <a:solidFill>
                      <a:srgbClr val="FFFFFF"/>
                    </a:solidFill>
                  </a:defRPr>
                </a:pPr>
                <a:endParaRPr sz="1200">
                  <a:latin typeface="Arial" panose="020B0604020202020204" pitchFamily="34" charset="0"/>
                  <a:ea typeface="Arial" panose="020B0604020202020204" pitchFamily="34" charset="0"/>
                  <a:cs typeface="Arial" panose="020B0604020202020204" pitchFamily="34" charset="0"/>
                  <a:sym typeface="+mn-lt"/>
                </a:endParaRPr>
              </a:p>
            </p:txBody>
          </p:sp>
          <p:sp>
            <p:nvSpPr>
              <p:cNvPr id="17" name="Circle"/>
              <p:cNvSpPr/>
              <p:nvPr/>
            </p:nvSpPr>
            <p:spPr>
              <a:xfrm>
                <a:off x="3031" y="6567"/>
                <a:ext cx="1133" cy="1133"/>
              </a:xfrm>
              <a:prstGeom prst="ellipse">
                <a:avLst/>
              </a:prstGeom>
              <a:ln w="3175">
                <a:gradFill>
                  <a:gsLst>
                    <a:gs pos="0">
                      <a:srgbClr val="057FC2"/>
                    </a:gs>
                    <a:gs pos="100000">
                      <a:srgbClr val="00CEFE"/>
                    </a:gs>
                  </a:gsLst>
                  <a:lin ang="5400000" scaled="1"/>
                </a:gradFill>
                <a:headEnd type="oval"/>
              </a:ln>
            </p:spPr>
            <p:style>
              <a:lnRef idx="1">
                <a:schemeClr val="accent1"/>
              </a:lnRef>
              <a:fillRef idx="0">
                <a:schemeClr val="accent1"/>
              </a:fillRef>
              <a:effectRef idx="0">
                <a:schemeClr val="accent1"/>
              </a:effectRef>
              <a:fontRef idx="minor">
                <a:schemeClr val="tx1"/>
              </a:fontRef>
            </p:style>
            <p:txBody>
              <a:bodyPr wrap="square" lIns="19050" tIns="19050" rIns="19050" bIns="19050" numCol="1" anchor="ctr">
                <a:noAutofit/>
              </a:bodyPr>
              <a:lstStyle/>
              <a:p>
                <a:pPr algn="just">
                  <a:defRPr sz="3200">
                    <a:solidFill>
                      <a:srgbClr val="FFFFFF"/>
                    </a:solidFill>
                  </a:defRPr>
                </a:pPr>
                <a:endParaRPr sz="1200">
                  <a:latin typeface="Arial" panose="020B0604020202020204" pitchFamily="34" charset="0"/>
                  <a:ea typeface="Arial" panose="020B0604020202020204" pitchFamily="34" charset="0"/>
                  <a:cs typeface="Arial" panose="020B0604020202020204" pitchFamily="34" charset="0"/>
                  <a:sym typeface="+mn-lt"/>
                </a:endParaRPr>
              </a:p>
            </p:txBody>
          </p:sp>
          <p:sp>
            <p:nvSpPr>
              <p:cNvPr id="21" name="Circle"/>
              <p:cNvSpPr/>
              <p:nvPr/>
            </p:nvSpPr>
            <p:spPr>
              <a:xfrm>
                <a:off x="3031" y="4887"/>
                <a:ext cx="1133" cy="1133"/>
              </a:xfrm>
              <a:prstGeom prst="ellipse">
                <a:avLst/>
              </a:prstGeom>
              <a:ln w="3175">
                <a:gradFill>
                  <a:gsLst>
                    <a:gs pos="0">
                      <a:srgbClr val="057FC2"/>
                    </a:gs>
                    <a:gs pos="100000">
                      <a:srgbClr val="00CEFE"/>
                    </a:gs>
                  </a:gsLst>
                  <a:lin ang="5400000" scaled="1"/>
                </a:gradFill>
                <a:headEnd type="oval"/>
              </a:ln>
            </p:spPr>
            <p:style>
              <a:lnRef idx="1">
                <a:schemeClr val="accent1"/>
              </a:lnRef>
              <a:fillRef idx="0">
                <a:schemeClr val="accent1"/>
              </a:fillRef>
              <a:effectRef idx="0">
                <a:schemeClr val="accent1"/>
              </a:effectRef>
              <a:fontRef idx="minor">
                <a:schemeClr val="tx1"/>
              </a:fontRef>
            </p:style>
            <p:txBody>
              <a:bodyPr wrap="square" lIns="19050" tIns="19050" rIns="19050" bIns="19050" numCol="1" anchor="ctr">
                <a:noAutofit/>
              </a:bodyPr>
              <a:lstStyle/>
              <a:p>
                <a:pPr algn="just">
                  <a:defRPr sz="3200">
                    <a:solidFill>
                      <a:srgbClr val="FFFFFF"/>
                    </a:solidFill>
                  </a:defRPr>
                </a:pPr>
                <a:endParaRPr sz="1200">
                  <a:latin typeface="Arial" panose="020B0604020202020204" pitchFamily="34" charset="0"/>
                  <a:ea typeface="Arial" panose="020B0604020202020204" pitchFamily="34" charset="0"/>
                  <a:cs typeface="Arial" panose="020B0604020202020204" pitchFamily="34" charset="0"/>
                  <a:sym typeface="+mn-lt"/>
                </a:endParaRPr>
              </a:p>
            </p:txBody>
          </p:sp>
          <p:sp>
            <p:nvSpPr>
              <p:cNvPr id="24" name="TextBox 30"/>
              <p:cNvSpPr txBox="1"/>
              <p:nvPr/>
            </p:nvSpPr>
            <p:spPr>
              <a:xfrm>
                <a:off x="4329" y="3459"/>
                <a:ext cx="2513" cy="667"/>
              </a:xfrm>
              <a:prstGeom prst="rect">
                <a:avLst/>
              </a:prstGeom>
              <a:noFill/>
            </p:spPr>
            <p:txBody>
              <a:bodyPr wrap="square" rtlCol="0">
                <a:spAutoFit/>
              </a:bodyPr>
              <a:lstStyle/>
              <a:p>
                <a:pPr algn="just">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ABSTRACT</a:t>
                </a:r>
                <a:endPar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p:txBody>
          </p:sp>
          <p:sp>
            <p:nvSpPr>
              <p:cNvPr id="25" name="TextBox 30"/>
              <p:cNvSpPr txBox="1"/>
              <p:nvPr/>
            </p:nvSpPr>
            <p:spPr>
              <a:xfrm>
                <a:off x="4329" y="5086"/>
                <a:ext cx="2328" cy="1190"/>
              </a:xfrm>
              <a:prstGeom prst="rect">
                <a:avLst/>
              </a:prstGeom>
              <a:noFill/>
            </p:spPr>
            <p:txBody>
              <a:bodyPr wrap="square" rtlCol="0">
                <a:spAutoFit/>
              </a:bodyPr>
              <a:lstStyle/>
              <a:p>
                <a:pPr algn="just">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EXISITING WORK</a:t>
                </a:r>
                <a:endPar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p:txBody>
          </p:sp>
          <p:sp>
            <p:nvSpPr>
              <p:cNvPr id="26" name="TextBox 30"/>
              <p:cNvSpPr txBox="1"/>
              <p:nvPr/>
            </p:nvSpPr>
            <p:spPr>
              <a:xfrm>
                <a:off x="4329" y="6819"/>
                <a:ext cx="2562" cy="1190"/>
              </a:xfrm>
              <a:prstGeom prst="rect">
                <a:avLst/>
              </a:prstGeom>
              <a:noFill/>
            </p:spPr>
            <p:txBody>
              <a:bodyPr wrap="square" rtlCol="0">
                <a:spAutoFit/>
              </a:bodyPr>
              <a:lstStyle/>
              <a:p>
                <a:pPr algn="just">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PROPOSAL MODEL</a:t>
                </a:r>
                <a:endPar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p:txBody>
          </p:sp>
        </p:grpSp>
        <p:grpSp>
          <p:nvGrpSpPr>
            <p:cNvPr id="45" name="Group 44"/>
            <p:cNvGrpSpPr/>
            <p:nvPr/>
          </p:nvGrpSpPr>
          <p:grpSpPr>
            <a:xfrm>
              <a:off x="2652" y="6685"/>
              <a:ext cx="4844" cy="3122"/>
              <a:chOff x="3031" y="4887"/>
              <a:chExt cx="4844" cy="3122"/>
            </a:xfrm>
          </p:grpSpPr>
          <p:sp>
            <p:nvSpPr>
              <p:cNvPr id="48" name="Circle"/>
              <p:cNvSpPr/>
              <p:nvPr/>
            </p:nvSpPr>
            <p:spPr>
              <a:xfrm>
                <a:off x="3031" y="6567"/>
                <a:ext cx="1133" cy="1133"/>
              </a:xfrm>
              <a:prstGeom prst="ellipse">
                <a:avLst/>
              </a:prstGeom>
              <a:ln w="3175">
                <a:gradFill>
                  <a:gsLst>
                    <a:gs pos="0">
                      <a:srgbClr val="057FC2"/>
                    </a:gs>
                    <a:gs pos="100000">
                      <a:srgbClr val="00CEFE"/>
                    </a:gs>
                  </a:gsLst>
                  <a:lin ang="5400000" scaled="1"/>
                </a:gradFill>
                <a:headEnd type="oval"/>
              </a:ln>
            </p:spPr>
            <p:style>
              <a:lnRef idx="1">
                <a:schemeClr val="accent1"/>
              </a:lnRef>
              <a:fillRef idx="0">
                <a:schemeClr val="accent1"/>
              </a:fillRef>
              <a:effectRef idx="0">
                <a:schemeClr val="accent1"/>
              </a:effectRef>
              <a:fontRef idx="minor">
                <a:schemeClr val="tx1"/>
              </a:fontRef>
            </p:style>
            <p:txBody>
              <a:bodyPr wrap="square" lIns="19050" tIns="19050" rIns="19050" bIns="19050" numCol="1" anchor="ctr">
                <a:noAutofit/>
              </a:bodyPr>
              <a:p>
                <a:pPr algn="just">
                  <a:defRPr sz="3200">
                    <a:solidFill>
                      <a:srgbClr val="FFFFFF"/>
                    </a:solidFill>
                  </a:defRPr>
                </a:pPr>
                <a:endParaRPr sz="1200">
                  <a:latin typeface="Arial" panose="020B0604020202020204" pitchFamily="34" charset="0"/>
                  <a:ea typeface="Arial" panose="020B0604020202020204" pitchFamily="34" charset="0"/>
                  <a:cs typeface="Arial" panose="020B0604020202020204" pitchFamily="34" charset="0"/>
                  <a:sym typeface="+mn-lt"/>
                </a:endParaRPr>
              </a:p>
            </p:txBody>
          </p:sp>
          <p:sp>
            <p:nvSpPr>
              <p:cNvPr id="50" name="Circle"/>
              <p:cNvSpPr/>
              <p:nvPr/>
            </p:nvSpPr>
            <p:spPr>
              <a:xfrm>
                <a:off x="3031" y="4887"/>
                <a:ext cx="1133" cy="1133"/>
              </a:xfrm>
              <a:prstGeom prst="ellipse">
                <a:avLst/>
              </a:prstGeom>
              <a:ln w="3175">
                <a:gradFill>
                  <a:gsLst>
                    <a:gs pos="0">
                      <a:srgbClr val="057FC2"/>
                    </a:gs>
                    <a:gs pos="100000">
                      <a:srgbClr val="00CEFE"/>
                    </a:gs>
                  </a:gsLst>
                  <a:lin ang="5400000" scaled="1"/>
                </a:gradFill>
                <a:headEnd type="oval"/>
              </a:ln>
            </p:spPr>
            <p:style>
              <a:lnRef idx="1">
                <a:schemeClr val="accent1"/>
              </a:lnRef>
              <a:fillRef idx="0">
                <a:schemeClr val="accent1"/>
              </a:fillRef>
              <a:effectRef idx="0">
                <a:schemeClr val="accent1"/>
              </a:effectRef>
              <a:fontRef idx="minor">
                <a:schemeClr val="tx1"/>
              </a:fontRef>
            </p:style>
            <p:txBody>
              <a:bodyPr wrap="square" lIns="19050" tIns="19050" rIns="19050" bIns="19050" numCol="1" anchor="ctr">
                <a:noAutofit/>
              </a:bodyPr>
              <a:p>
                <a:pPr algn="just">
                  <a:defRPr sz="3200">
                    <a:solidFill>
                      <a:srgbClr val="FFFFFF"/>
                    </a:solidFill>
                  </a:defRPr>
                </a:pPr>
                <a:endParaRPr sz="1200">
                  <a:latin typeface="Arial" panose="020B0604020202020204" pitchFamily="34" charset="0"/>
                  <a:ea typeface="Arial" panose="020B0604020202020204" pitchFamily="34" charset="0"/>
                  <a:cs typeface="Arial" panose="020B0604020202020204" pitchFamily="34" charset="0"/>
                  <a:sym typeface="+mn-lt"/>
                </a:endParaRPr>
              </a:p>
            </p:txBody>
          </p:sp>
          <p:sp>
            <p:nvSpPr>
              <p:cNvPr id="53" name="TextBox 30"/>
              <p:cNvSpPr txBox="1"/>
              <p:nvPr/>
            </p:nvSpPr>
            <p:spPr>
              <a:xfrm>
                <a:off x="4329" y="5086"/>
                <a:ext cx="2328" cy="1190"/>
              </a:xfrm>
              <a:prstGeom prst="rect">
                <a:avLst/>
              </a:prstGeom>
              <a:noFill/>
            </p:spPr>
            <p:txBody>
              <a:bodyPr wrap="square" rtlCol="0">
                <a:spAutoFit/>
              </a:bodyPr>
              <a:p>
                <a:pPr>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INSTRUCTI-ONS</a:t>
                </a:r>
                <a:endPar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p:txBody>
          </p:sp>
          <p:sp>
            <p:nvSpPr>
              <p:cNvPr id="54" name="TextBox 30"/>
              <p:cNvSpPr txBox="1"/>
              <p:nvPr/>
            </p:nvSpPr>
            <p:spPr>
              <a:xfrm>
                <a:off x="4329" y="6819"/>
                <a:ext cx="3546" cy="1190"/>
              </a:xfrm>
              <a:prstGeom prst="rect">
                <a:avLst/>
              </a:prstGeom>
              <a:noFill/>
            </p:spPr>
            <p:txBody>
              <a:bodyPr wrap="square" rtlCol="0">
                <a:spAutoFit/>
              </a:bodyPr>
              <a:p>
                <a:pPr algn="l">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ADVANTAGES &amp; DISADVANTAGES</a:t>
                </a:r>
                <a:endPar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p:txBody>
          </p:sp>
        </p:grpSp>
      </p:grpSp>
      <p:grpSp>
        <p:nvGrpSpPr>
          <p:cNvPr id="66" name="Group 65"/>
          <p:cNvGrpSpPr/>
          <p:nvPr/>
        </p:nvGrpSpPr>
        <p:grpSpPr>
          <a:xfrm>
            <a:off x="7873365" y="936842"/>
            <a:ext cx="3126410" cy="5061368"/>
            <a:chOff x="11994" y="1727"/>
            <a:chExt cx="4923" cy="7971"/>
          </a:xfrm>
        </p:grpSpPr>
        <p:grpSp>
          <p:nvGrpSpPr>
            <p:cNvPr id="63" name="Group 62"/>
            <p:cNvGrpSpPr/>
            <p:nvPr/>
          </p:nvGrpSpPr>
          <p:grpSpPr>
            <a:xfrm>
              <a:off x="11994" y="1727"/>
              <a:ext cx="4923" cy="4279"/>
              <a:chOff x="12112" y="3191"/>
              <a:chExt cx="4923" cy="4279"/>
            </a:xfrm>
          </p:grpSpPr>
          <p:grpSp>
            <p:nvGrpSpPr>
              <p:cNvPr id="42" name="Group 41"/>
              <p:cNvGrpSpPr/>
              <p:nvPr/>
            </p:nvGrpSpPr>
            <p:grpSpPr>
              <a:xfrm>
                <a:off x="15903" y="3191"/>
                <a:ext cx="1133" cy="2813"/>
                <a:chOff x="11991" y="3119"/>
                <a:chExt cx="1133" cy="2813"/>
              </a:xfrm>
            </p:grpSpPr>
            <p:sp>
              <p:nvSpPr>
                <p:cNvPr id="33" name="Circle"/>
                <p:cNvSpPr/>
                <p:nvPr/>
              </p:nvSpPr>
              <p:spPr>
                <a:xfrm>
                  <a:off x="11991" y="3119"/>
                  <a:ext cx="1133" cy="1133"/>
                </a:xfrm>
                <a:prstGeom prst="ellipse">
                  <a:avLst/>
                </a:prstGeom>
                <a:ln w="3175">
                  <a:gradFill>
                    <a:gsLst>
                      <a:gs pos="0">
                        <a:srgbClr val="057FC2"/>
                      </a:gs>
                      <a:gs pos="100000">
                        <a:srgbClr val="00CEFE"/>
                      </a:gs>
                    </a:gsLst>
                    <a:lin ang="5400000" scaled="1"/>
                  </a:gradFill>
                  <a:headEnd type="oval"/>
                </a:ln>
              </p:spPr>
              <p:style>
                <a:lnRef idx="1">
                  <a:schemeClr val="accent1"/>
                </a:lnRef>
                <a:fillRef idx="0">
                  <a:schemeClr val="accent1"/>
                </a:fillRef>
                <a:effectRef idx="0">
                  <a:schemeClr val="accent1"/>
                </a:effectRef>
                <a:fontRef idx="minor">
                  <a:schemeClr val="tx1"/>
                </a:fontRef>
              </p:style>
              <p:txBody>
                <a:bodyPr wrap="square" lIns="19050" tIns="19050" rIns="19050" bIns="19050" numCol="1" anchor="ctr">
                  <a:noAutofit/>
                </a:bodyPr>
                <a:lstStyle/>
                <a:p>
                  <a:pPr>
                    <a:defRPr sz="3200">
                      <a:solidFill>
                        <a:srgbClr val="FFFFFF"/>
                      </a:solidFill>
                    </a:defRPr>
                  </a:pPr>
                  <a:endParaRPr sz="1200">
                    <a:latin typeface="Arial" panose="020B0604020202020204" pitchFamily="34" charset="0"/>
                    <a:ea typeface="Arial" panose="020B0604020202020204" pitchFamily="34" charset="0"/>
                    <a:cs typeface="Arial" panose="020B0604020202020204" pitchFamily="34" charset="0"/>
                    <a:sym typeface="+mn-lt"/>
                  </a:endParaRPr>
                </a:p>
              </p:txBody>
            </p:sp>
            <p:sp>
              <p:nvSpPr>
                <p:cNvPr id="37" name="Circle"/>
                <p:cNvSpPr/>
                <p:nvPr/>
              </p:nvSpPr>
              <p:spPr>
                <a:xfrm>
                  <a:off x="11991" y="4799"/>
                  <a:ext cx="1133" cy="1133"/>
                </a:xfrm>
                <a:prstGeom prst="ellipse">
                  <a:avLst/>
                </a:prstGeom>
                <a:ln w="3175">
                  <a:gradFill>
                    <a:gsLst>
                      <a:gs pos="0">
                        <a:srgbClr val="057FC2"/>
                      </a:gs>
                      <a:gs pos="100000">
                        <a:srgbClr val="00CEFE"/>
                      </a:gs>
                    </a:gsLst>
                    <a:lin ang="5400000" scaled="1"/>
                  </a:gradFill>
                  <a:headEnd type="oval"/>
                </a:ln>
              </p:spPr>
              <p:style>
                <a:lnRef idx="1">
                  <a:schemeClr val="accent1"/>
                </a:lnRef>
                <a:fillRef idx="0">
                  <a:schemeClr val="accent1"/>
                </a:fillRef>
                <a:effectRef idx="0">
                  <a:schemeClr val="accent1"/>
                </a:effectRef>
                <a:fontRef idx="minor">
                  <a:schemeClr val="tx1"/>
                </a:fontRef>
              </p:style>
              <p:txBody>
                <a:bodyPr wrap="square" lIns="19050" tIns="19050" rIns="19050" bIns="19050" numCol="1" anchor="ctr">
                  <a:noAutofit/>
                </a:bodyPr>
                <a:lstStyle/>
                <a:p>
                  <a:pPr>
                    <a:defRPr sz="3200">
                      <a:solidFill>
                        <a:srgbClr val="FFFFFF"/>
                      </a:solidFill>
                    </a:defRPr>
                  </a:pPr>
                  <a:endParaRPr sz="1200">
                    <a:latin typeface="Arial" panose="020B0604020202020204" pitchFamily="34" charset="0"/>
                    <a:ea typeface="Arial" panose="020B0604020202020204" pitchFamily="34" charset="0"/>
                    <a:cs typeface="Arial" panose="020B0604020202020204" pitchFamily="34" charset="0"/>
                    <a:sym typeface="+mn-lt"/>
                  </a:endParaRPr>
                </a:p>
              </p:txBody>
            </p:sp>
          </p:grpSp>
          <p:sp>
            <p:nvSpPr>
              <p:cNvPr id="39" name="TextBox 30"/>
              <p:cNvSpPr txBox="1"/>
              <p:nvPr/>
            </p:nvSpPr>
            <p:spPr>
              <a:xfrm>
                <a:off x="12112" y="3371"/>
                <a:ext cx="3690" cy="667"/>
              </a:xfrm>
              <a:prstGeom prst="rect">
                <a:avLst/>
              </a:prstGeom>
              <a:noFill/>
            </p:spPr>
            <p:txBody>
              <a:bodyPr wrap="square" rtlCol="0">
                <a:spAutoFit/>
              </a:bodyPr>
              <a:lstStyle/>
              <a:p>
                <a:pPr algn="r">
                  <a:lnSpc>
                    <a:spcPct val="120000"/>
                  </a:lnSpc>
                </a:pPr>
                <a:endPar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p:txBody>
          </p:sp>
          <p:sp>
            <p:nvSpPr>
              <p:cNvPr id="40" name="TextBox 30"/>
              <p:cNvSpPr txBox="1"/>
              <p:nvPr/>
            </p:nvSpPr>
            <p:spPr>
              <a:xfrm>
                <a:off x="12263" y="5166"/>
                <a:ext cx="3402" cy="667"/>
              </a:xfrm>
              <a:prstGeom prst="rect">
                <a:avLst/>
              </a:prstGeom>
              <a:noFill/>
            </p:spPr>
            <p:txBody>
              <a:bodyPr wrap="square" rtlCol="0">
                <a:spAutoFit/>
              </a:bodyPr>
              <a:lstStyle/>
              <a:p>
                <a:pPr algn="r">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REQUIREMENTS</a:t>
                </a:r>
                <a:endPar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p:txBody>
          </p:sp>
          <p:sp>
            <p:nvSpPr>
              <p:cNvPr id="41" name="TextBox 30"/>
              <p:cNvSpPr txBox="1"/>
              <p:nvPr/>
            </p:nvSpPr>
            <p:spPr>
              <a:xfrm>
                <a:off x="12147" y="6803"/>
                <a:ext cx="3584" cy="667"/>
              </a:xfrm>
              <a:prstGeom prst="rect">
                <a:avLst/>
              </a:prstGeom>
              <a:noFill/>
            </p:spPr>
            <p:txBody>
              <a:bodyPr wrap="square" rtlCol="0">
                <a:spAutoFit/>
              </a:bodyPr>
              <a:lstStyle/>
              <a:p>
                <a:pPr algn="r">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APPLICATIONS</a:t>
                </a:r>
                <a:endPar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p:txBody>
          </p:sp>
        </p:grpSp>
        <p:grpSp>
          <p:nvGrpSpPr>
            <p:cNvPr id="55" name="Group 54"/>
            <p:cNvGrpSpPr/>
            <p:nvPr/>
          </p:nvGrpSpPr>
          <p:grpSpPr>
            <a:xfrm>
              <a:off x="12959" y="6885"/>
              <a:ext cx="3818" cy="2813"/>
              <a:chOff x="3754" y="4887"/>
              <a:chExt cx="3818" cy="2813"/>
            </a:xfrm>
          </p:grpSpPr>
          <p:sp>
            <p:nvSpPr>
              <p:cNvPr id="56" name="Circle"/>
              <p:cNvSpPr/>
              <p:nvPr/>
            </p:nvSpPr>
            <p:spPr>
              <a:xfrm>
                <a:off x="6439" y="6567"/>
                <a:ext cx="1133" cy="1133"/>
              </a:xfrm>
              <a:prstGeom prst="ellipse">
                <a:avLst/>
              </a:prstGeom>
              <a:ln w="3175">
                <a:gradFill>
                  <a:gsLst>
                    <a:gs pos="0">
                      <a:srgbClr val="057FC2"/>
                    </a:gs>
                    <a:gs pos="100000">
                      <a:srgbClr val="00CEFE"/>
                    </a:gs>
                  </a:gsLst>
                  <a:lin ang="5400000" scaled="1"/>
                </a:gradFill>
                <a:headEnd type="oval"/>
              </a:ln>
            </p:spPr>
            <p:style>
              <a:lnRef idx="1">
                <a:schemeClr val="accent1"/>
              </a:lnRef>
              <a:fillRef idx="0">
                <a:schemeClr val="accent1"/>
              </a:fillRef>
              <a:effectRef idx="0">
                <a:schemeClr val="accent1"/>
              </a:effectRef>
              <a:fontRef idx="minor">
                <a:schemeClr val="tx1"/>
              </a:fontRef>
            </p:style>
            <p:txBody>
              <a:bodyPr wrap="square" lIns="19050" tIns="19050" rIns="19050" bIns="19050" numCol="1" anchor="ctr">
                <a:noAutofit/>
              </a:bodyPr>
              <a:p>
                <a:pPr algn="just">
                  <a:defRPr sz="3200">
                    <a:solidFill>
                      <a:srgbClr val="FFFFFF"/>
                    </a:solidFill>
                  </a:defRPr>
                </a:pPr>
                <a:endParaRPr sz="1200">
                  <a:latin typeface="Arial" panose="020B0604020202020204" pitchFamily="34" charset="0"/>
                  <a:ea typeface="Arial" panose="020B0604020202020204" pitchFamily="34" charset="0"/>
                  <a:cs typeface="Arial" panose="020B0604020202020204" pitchFamily="34" charset="0"/>
                  <a:sym typeface="+mn-lt"/>
                </a:endParaRPr>
              </a:p>
            </p:txBody>
          </p:sp>
          <p:sp>
            <p:nvSpPr>
              <p:cNvPr id="58" name="Circle"/>
              <p:cNvSpPr/>
              <p:nvPr/>
            </p:nvSpPr>
            <p:spPr>
              <a:xfrm>
                <a:off x="6439" y="4887"/>
                <a:ext cx="1133" cy="1133"/>
              </a:xfrm>
              <a:prstGeom prst="ellipse">
                <a:avLst/>
              </a:prstGeom>
              <a:ln w="3175">
                <a:gradFill>
                  <a:gsLst>
                    <a:gs pos="0">
                      <a:srgbClr val="057FC2"/>
                    </a:gs>
                    <a:gs pos="100000">
                      <a:srgbClr val="00CEFE"/>
                    </a:gs>
                  </a:gsLst>
                  <a:lin ang="5400000" scaled="1"/>
                </a:gradFill>
                <a:headEnd type="oval"/>
              </a:ln>
            </p:spPr>
            <p:style>
              <a:lnRef idx="1">
                <a:schemeClr val="accent1"/>
              </a:lnRef>
              <a:fillRef idx="0">
                <a:schemeClr val="accent1"/>
              </a:fillRef>
              <a:effectRef idx="0">
                <a:schemeClr val="accent1"/>
              </a:effectRef>
              <a:fontRef idx="minor">
                <a:schemeClr val="tx1"/>
              </a:fontRef>
            </p:style>
            <p:txBody>
              <a:bodyPr wrap="square" lIns="19050" tIns="19050" rIns="19050" bIns="19050" numCol="1" anchor="ctr">
                <a:noAutofit/>
              </a:bodyPr>
              <a:p>
                <a:pPr algn="just">
                  <a:defRPr sz="3200">
                    <a:solidFill>
                      <a:srgbClr val="FFFFFF"/>
                    </a:solidFill>
                  </a:defRPr>
                </a:pPr>
                <a:endParaRPr sz="1200">
                  <a:latin typeface="Arial" panose="020B0604020202020204" pitchFamily="34" charset="0"/>
                  <a:ea typeface="Arial" panose="020B0604020202020204" pitchFamily="34" charset="0"/>
                  <a:cs typeface="Arial" panose="020B0604020202020204" pitchFamily="34" charset="0"/>
                  <a:sym typeface="+mn-lt"/>
                </a:endParaRPr>
              </a:p>
            </p:txBody>
          </p:sp>
          <p:sp>
            <p:nvSpPr>
              <p:cNvPr id="60" name="TextBox 30"/>
              <p:cNvSpPr txBox="1"/>
              <p:nvPr/>
            </p:nvSpPr>
            <p:spPr>
              <a:xfrm>
                <a:off x="3754" y="5086"/>
                <a:ext cx="2783" cy="1190"/>
              </a:xfrm>
              <a:prstGeom prst="rect">
                <a:avLst/>
              </a:prstGeom>
              <a:noFill/>
            </p:spPr>
            <p:txBody>
              <a:bodyPr wrap="square" rtlCol="0">
                <a:spAutoFit/>
              </a:bodyPr>
              <a:p>
                <a:pPr algn="just">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CONCLUSION</a:t>
                </a:r>
                <a:endPar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p:txBody>
          </p:sp>
          <p:sp>
            <p:nvSpPr>
              <p:cNvPr id="61" name="TextBox 30"/>
              <p:cNvSpPr txBox="1"/>
              <p:nvPr/>
            </p:nvSpPr>
            <p:spPr>
              <a:xfrm>
                <a:off x="3839" y="6819"/>
                <a:ext cx="3018" cy="667"/>
              </a:xfrm>
              <a:prstGeom prst="rect">
                <a:avLst/>
              </a:prstGeom>
              <a:noFill/>
            </p:spPr>
            <p:txBody>
              <a:bodyPr wrap="square" rtlCol="0">
                <a:spAutoFit/>
              </a:bodyPr>
              <a:p>
                <a:pPr algn="just">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REFERRENCE</a:t>
                </a:r>
                <a:endPar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p:txBody>
          </p:sp>
        </p:grpSp>
      </p:grpSp>
      <p:sp>
        <p:nvSpPr>
          <p:cNvPr id="67" name="Text Box 66"/>
          <p:cNvSpPr txBox="1"/>
          <p:nvPr/>
        </p:nvSpPr>
        <p:spPr>
          <a:xfrm>
            <a:off x="8378825" y="937895"/>
            <a:ext cx="1740535" cy="755650"/>
          </a:xfrm>
          <a:prstGeom prst="rect">
            <a:avLst/>
          </a:prstGeom>
          <a:noFill/>
        </p:spPr>
        <p:txBody>
          <a:bodyPr wrap="none" rtlCol="0" anchor="t">
            <a:spAutoFit/>
          </a:bodyPr>
          <a:p>
            <a:pPr algn="r">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FLOW OF THE</a:t>
            </a:r>
            <a:endPar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endParaRPr>
          </a:p>
          <a:p>
            <a:pPr algn="r">
              <a:lnSpc>
                <a:spcPct val="120000"/>
              </a:lnSpc>
            </a:pPr>
            <a:r>
              <a:rPr lang="en-IN" altLang="en-US"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icrosoft YaHei Light" panose="020B0502040204020203" pitchFamily="34" charset="-122"/>
              </a:rPr>
              <a:t>PROJECT</a:t>
            </a:r>
            <a:endParaRPr lang="en-US"/>
          </a:p>
        </p:txBody>
      </p:sp>
      <p:sp>
        <p:nvSpPr>
          <p:cNvPr id="68" name="Circle"/>
          <p:cNvSpPr/>
          <p:nvPr/>
        </p:nvSpPr>
        <p:spPr>
          <a:xfrm>
            <a:off x="10285607" y="3075522"/>
            <a:ext cx="719248" cy="719244"/>
          </a:xfrm>
          <a:prstGeom prst="ellipse">
            <a:avLst/>
          </a:prstGeom>
          <a:ln w="3175">
            <a:gradFill>
              <a:gsLst>
                <a:gs pos="0">
                  <a:srgbClr val="057FC2"/>
                </a:gs>
                <a:gs pos="100000">
                  <a:srgbClr val="00CEFE"/>
                </a:gs>
              </a:gsLst>
              <a:lin ang="5400000" scaled="1"/>
            </a:gradFill>
            <a:headEnd type="oval"/>
          </a:ln>
        </p:spPr>
        <p:style>
          <a:lnRef idx="1">
            <a:schemeClr val="accent1"/>
          </a:lnRef>
          <a:fillRef idx="0">
            <a:schemeClr val="accent1"/>
          </a:fillRef>
          <a:effectRef idx="0">
            <a:schemeClr val="accent1"/>
          </a:effectRef>
          <a:fontRef idx="minor">
            <a:schemeClr val="tx1"/>
          </a:fontRef>
        </p:style>
        <p:txBody>
          <a:bodyPr wrap="square" lIns="19050" tIns="19050" rIns="19050" bIns="19050" numCol="1" anchor="ctr">
            <a:noAutofit/>
          </a:bodyPr>
          <a:p>
            <a:pPr>
              <a:defRPr sz="3200">
                <a:solidFill>
                  <a:srgbClr val="FFFFFF"/>
                </a:solidFill>
              </a:defRPr>
            </a:pPr>
            <a:endParaRPr sz="1200">
              <a:latin typeface="Arial" panose="020B0604020202020204" pitchFamily="34" charset="0"/>
              <a:ea typeface="Arial" panose="020B0604020202020204" pitchFamily="34" charset="0"/>
              <a:cs typeface="Arial" panose="020B0604020202020204" pitchFamily="34" charset="0"/>
              <a:sym typeface="+mn-lt"/>
            </a:endParaRPr>
          </a:p>
        </p:txBody>
      </p:sp>
      <p:pic>
        <p:nvPicPr>
          <p:cNvPr id="70" name="Picture 69"/>
          <p:cNvPicPr>
            <a:picLocks noChangeAspect="1"/>
          </p:cNvPicPr>
          <p:nvPr/>
        </p:nvPicPr>
        <p:blipFill>
          <a:blip r:embed="rId3"/>
          <a:stretch>
            <a:fillRect/>
          </a:stretch>
        </p:blipFill>
        <p:spPr>
          <a:xfrm>
            <a:off x="4833620" y="2452370"/>
            <a:ext cx="2215515" cy="188595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图片包含 熨斗&#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7" name="圆: 空心 6"/>
          <p:cNvSpPr/>
          <p:nvPr/>
        </p:nvSpPr>
        <p:spPr>
          <a:xfrm>
            <a:off x="7654050" y="1716404"/>
            <a:ext cx="6858001" cy="6858001"/>
          </a:xfrm>
          <a:prstGeom prst="don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tx1"/>
              </a:solidFill>
              <a:latin typeface="Arial" panose="020B0604020202020204" pitchFamily="34" charset="0"/>
              <a:ea typeface="Arial" panose="020B0604020202020204" pitchFamily="34" charset="0"/>
            </a:endParaRPr>
          </a:p>
        </p:txBody>
      </p:sp>
      <p:sp>
        <p:nvSpPr>
          <p:cNvPr id="4" name="矩形 27"/>
          <p:cNvSpPr/>
          <p:nvPr/>
        </p:nvSpPr>
        <p:spPr>
          <a:xfrm>
            <a:off x="1855470" y="2767965"/>
            <a:ext cx="8480425" cy="2584450"/>
          </a:xfrm>
          <a:prstGeom prst="rect">
            <a:avLst/>
          </a:prstGeom>
        </p:spPr>
        <p:txBody>
          <a:bodyPr wrap="square">
            <a:spAutoFit/>
          </a:bodyPr>
          <a:lstStyle/>
          <a:p>
            <a:pPr>
              <a:lnSpc>
                <a:spcPct val="150000"/>
              </a:lnSpc>
            </a:pPr>
            <a:r>
              <a:rPr lang="en-GB" dirty="0">
                <a:sym typeface="+mn-ea"/>
              </a:rPr>
              <a:t>The main aim of </a:t>
            </a:r>
            <a:r>
              <a:rPr lang="en-GB" dirty="0" smtClean="0">
                <a:sym typeface="+mn-ea"/>
              </a:rPr>
              <a:t>Knowledge Graph Embedding using TransE </a:t>
            </a:r>
            <a:r>
              <a:rPr lang="en-GB" dirty="0">
                <a:sym typeface="+mn-ea"/>
              </a:rPr>
              <a:t>is to enhance knowledge computing by encoding knowledge graphs into low-dimensional embedding spaces. It achieves this by </a:t>
            </a:r>
            <a:r>
              <a:rPr lang="en-GB" dirty="0" err="1">
                <a:sym typeface="+mn-ea"/>
              </a:rPr>
              <a:t>modeling</a:t>
            </a:r>
            <a:r>
              <a:rPr lang="en-GB" dirty="0">
                <a:sym typeface="+mn-ea"/>
              </a:rPr>
              <a:t> relationships as transitional vectors between entities, allowing for more efficient computation and analysis of the knowledge graph. TransE aims to improve performance while minimizing parameter complexity compared to other approaches.</a:t>
            </a:r>
            <a:endParaRPr lang="en-US" altLang="zh-CN" dirty="0">
              <a:solidFill>
                <a:schemeClr val="bg2">
                  <a:lumMod val="50000"/>
                </a:schemeClr>
              </a:solidFill>
              <a:latin typeface="Arial" panose="020B0604020202020204" pitchFamily="34" charset="0"/>
              <a:ea typeface="Arial" panose="020B0604020202020204" pitchFamily="34" charset="0"/>
            </a:endParaRPr>
          </a:p>
        </p:txBody>
      </p:sp>
      <p:sp>
        <p:nvSpPr>
          <p:cNvPr id="27" name="矩形 26"/>
          <p:cNvSpPr/>
          <p:nvPr/>
        </p:nvSpPr>
        <p:spPr>
          <a:xfrm>
            <a:off x="2080895" y="1495425"/>
            <a:ext cx="2995295" cy="681990"/>
          </a:xfrm>
          <a:prstGeom prst="rect">
            <a:avLst/>
          </a:prstGeom>
        </p:spPr>
        <p:txBody>
          <a:bodyPr wrap="square">
            <a:spAutoFit/>
          </a:bodyPr>
          <a:p>
            <a:pPr>
              <a:lnSpc>
                <a:spcPct val="120000"/>
              </a:lnSpc>
            </a:pPr>
            <a:r>
              <a:rPr lang="en-IN" altLang="en-US" sz="3200" b="1" dirty="0">
                <a:gradFill>
                  <a:gsLst>
                    <a:gs pos="0">
                      <a:srgbClr val="057FC2"/>
                    </a:gs>
                    <a:gs pos="77000">
                      <a:srgbClr val="00CEFE"/>
                    </a:gs>
                  </a:gsLst>
                  <a:lin ang="0" scaled="1"/>
                </a:gradFill>
                <a:latin typeface="Arial" panose="020B0604020202020204" pitchFamily="34" charset="0"/>
                <a:ea typeface="Arial" panose="020B0604020202020204" pitchFamily="34" charset="0"/>
              </a:rPr>
              <a:t>ABSTRACT</a:t>
            </a:r>
            <a:endParaRPr lang="en-IN" altLang="en-US" sz="3200" b="1" dirty="0">
              <a:gradFill>
                <a:gsLst>
                  <a:gs pos="0">
                    <a:srgbClr val="057FC2"/>
                  </a:gs>
                  <a:gs pos="77000">
                    <a:srgbClr val="00CEFE"/>
                  </a:gs>
                </a:gsLst>
                <a:lin ang="0" scaled="1"/>
              </a:gradFill>
              <a:latin typeface="Arial" panose="020B0604020202020204" pitchFamily="34" charset="0"/>
              <a:ea typeface="Arial" panose="020B0604020202020204" pitchFamily="34" charset="0"/>
            </a:endParaRPr>
          </a:p>
        </p:txBody>
      </p:sp>
      <p:sp>
        <p:nvSpPr>
          <p:cNvPr id="29" name="矩形 28"/>
          <p:cNvSpPr/>
          <p:nvPr/>
        </p:nvSpPr>
        <p:spPr>
          <a:xfrm flipV="1">
            <a:off x="2096135" y="2177415"/>
            <a:ext cx="2349500" cy="76200"/>
          </a:xfrm>
          <a:prstGeom prst="rect">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熨斗&#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4" name="矩形 3"/>
          <p:cNvSpPr/>
          <p:nvPr/>
        </p:nvSpPr>
        <p:spPr>
          <a:xfrm>
            <a:off x="1545590" y="1590040"/>
            <a:ext cx="8211820" cy="681990"/>
          </a:xfrm>
          <a:prstGeom prst="rect">
            <a:avLst/>
          </a:prstGeom>
        </p:spPr>
        <p:txBody>
          <a:bodyPr wrap="square">
            <a:spAutoFit/>
          </a:bodyPr>
          <a:lstStyle/>
          <a:p>
            <a:pPr>
              <a:lnSpc>
                <a:spcPct val="120000"/>
              </a:lnSpc>
            </a:pPr>
            <a:r>
              <a:rPr lang="en-IN" altLang="en-US" sz="3200" b="1" dirty="0">
                <a:gradFill>
                  <a:gsLst>
                    <a:gs pos="0">
                      <a:srgbClr val="057FC2"/>
                    </a:gs>
                    <a:gs pos="77000">
                      <a:srgbClr val="00CEFE"/>
                    </a:gs>
                  </a:gsLst>
                  <a:lin ang="0" scaled="1"/>
                </a:gradFill>
                <a:latin typeface="Arial" panose="020B0604020202020204" pitchFamily="34" charset="0"/>
                <a:ea typeface="Arial" panose="020B0604020202020204" pitchFamily="34" charset="0"/>
              </a:rPr>
              <a:t>KNOWLEDGE GRAPH EMBEDDINGS</a:t>
            </a:r>
            <a:endParaRPr lang="en-IN" altLang="en-US" sz="3200" b="1" dirty="0">
              <a:gradFill>
                <a:gsLst>
                  <a:gs pos="0">
                    <a:srgbClr val="057FC2"/>
                  </a:gs>
                  <a:gs pos="77000">
                    <a:srgbClr val="00CEFE"/>
                  </a:gs>
                </a:gsLst>
                <a:lin ang="0" scaled="1"/>
              </a:gradFill>
              <a:latin typeface="Arial" panose="020B0604020202020204" pitchFamily="34" charset="0"/>
              <a:ea typeface="Arial" panose="020B0604020202020204" pitchFamily="34" charset="0"/>
            </a:endParaRPr>
          </a:p>
        </p:txBody>
      </p:sp>
      <p:sp>
        <p:nvSpPr>
          <p:cNvPr id="5" name="矩形 4"/>
          <p:cNvSpPr/>
          <p:nvPr/>
        </p:nvSpPr>
        <p:spPr>
          <a:xfrm>
            <a:off x="1545590" y="2761615"/>
            <a:ext cx="8723630" cy="2584450"/>
          </a:xfrm>
          <a:prstGeom prst="rect">
            <a:avLst/>
          </a:prstGeom>
        </p:spPr>
        <p:txBody>
          <a:bodyPr wrap="square">
            <a:spAutoFit/>
          </a:bodyPr>
          <a:lstStyle/>
          <a:p>
            <a:pPr>
              <a:lnSpc>
                <a:spcPct val="150000"/>
              </a:lnSpc>
            </a:pPr>
            <a:r>
              <a:rPr lang="en-GB" dirty="0">
                <a:latin typeface="Times New Roman" panose="02020603050405020304" charset="0"/>
                <a:cs typeface="Times New Roman" panose="02020603050405020304" charset="0"/>
                <a:sym typeface="+mn-ea"/>
              </a:rPr>
              <a:t>Knowledge embedding graphs are a representation technique used to encode structured information into numerical vectors. They capture relationships and semantic meanings between entities, enabling efficient information retrieval and reasoning. By mapping entities and their connections onto a graph, knowledge embedding graphs facilitate tasks like recommendation systems, question-answering, and knowledge graph completion. They bridge the gap between symbolic knowledge representation and numerical computation.</a:t>
            </a:r>
            <a:endParaRPr lang="en-GB" altLang="zh-CN" dirty="0">
              <a:solidFill>
                <a:schemeClr val="bg2">
                  <a:lumMod val="50000"/>
                </a:schemeClr>
              </a:solidFill>
              <a:latin typeface="Times New Roman" panose="02020603050405020304" charset="0"/>
              <a:ea typeface="Arial" panose="020B0604020202020204" pitchFamily="34" charset="0"/>
              <a:cs typeface="Times New Roman" panose="02020603050405020304" charset="0"/>
              <a:sym typeface="+mn-ea"/>
            </a:endParaRPr>
          </a:p>
        </p:txBody>
      </p:sp>
      <p:sp>
        <p:nvSpPr>
          <p:cNvPr id="6" name="矩形 5"/>
          <p:cNvSpPr/>
          <p:nvPr/>
        </p:nvSpPr>
        <p:spPr>
          <a:xfrm flipV="1">
            <a:off x="1545590" y="2195830"/>
            <a:ext cx="7635875" cy="76200"/>
          </a:xfrm>
          <a:prstGeom prst="rect">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20" name="矩形 3"/>
          <p:cNvSpPr/>
          <p:nvPr/>
        </p:nvSpPr>
        <p:spPr>
          <a:xfrm>
            <a:off x="1545590" y="892810"/>
            <a:ext cx="8211820" cy="534035"/>
          </a:xfrm>
          <a:prstGeom prst="rect">
            <a:avLst/>
          </a:prstGeom>
        </p:spPr>
        <p:txBody>
          <a:bodyPr wrap="square">
            <a:spAutoFit/>
          </a:bodyPr>
          <a:p>
            <a:pPr>
              <a:lnSpc>
                <a:spcPct val="120000"/>
              </a:lnSpc>
            </a:pPr>
            <a:r>
              <a:rPr lang="en-IN" altLang="en-US" sz="2400" b="1" dirty="0">
                <a:gradFill>
                  <a:gsLst>
                    <a:gs pos="0">
                      <a:srgbClr val="057FC2"/>
                    </a:gs>
                    <a:gs pos="77000">
                      <a:srgbClr val="00CEFE"/>
                    </a:gs>
                  </a:gsLst>
                  <a:lin ang="0" scaled="1"/>
                </a:gradFill>
                <a:latin typeface="Arial" panose="020B0604020202020204" pitchFamily="34" charset="0"/>
                <a:ea typeface="Arial" panose="020B0604020202020204" pitchFamily="34" charset="0"/>
              </a:rPr>
              <a:t>EXISITING WORK</a:t>
            </a:r>
            <a:endParaRPr lang="en-IN" altLang="en-US" sz="2400" b="1" dirty="0">
              <a:gradFill>
                <a:gsLst>
                  <a:gs pos="0">
                    <a:srgbClr val="057FC2"/>
                  </a:gs>
                  <a:gs pos="77000">
                    <a:srgbClr val="00CEFE"/>
                  </a:gs>
                </a:gsLst>
                <a:lin ang="0" scaled="1"/>
              </a:gra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Grp="1" noChangeAspect="1"/>
          </p:cNvPicPr>
          <p:nvPr/>
        </p:nvPicPr>
        <p:blipFill>
          <a:blip r:embed="rId1">
            <a:extLst>
              <a:ext uri="{28A0092B-C50C-407E-A947-70E740481C1C}">
                <a14:useLocalDpi xmlns:a14="http://schemas.microsoft.com/office/drawing/2010/main" val="0"/>
              </a:ext>
            </a:extLst>
          </a:blip>
          <a:stretch>
            <a:fillRect/>
          </a:stretch>
        </p:blipFill>
        <p:spPr>
          <a:xfrm>
            <a:off x="3213782" y="2067560"/>
            <a:ext cx="5430991" cy="4376507"/>
          </a:xfrm>
          <a:prstGeom prst="rect">
            <a:avLst/>
          </a:prstGeom>
        </p:spPr>
      </p:pic>
      <p:pic>
        <p:nvPicPr>
          <p:cNvPr id="3" name="图片 2" descr="图片包含 熨斗&#10;&#10;描述已自动生成"/>
          <p:cNvPicPr>
            <a:picLocks noChangeAspect="1"/>
          </p:cNvPicPr>
          <p:nvPr/>
        </p:nvPicPr>
        <p:blipFill rotWithShape="1">
          <a:blip r:embed="rId2"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6" name="矩形 5"/>
          <p:cNvSpPr/>
          <p:nvPr/>
        </p:nvSpPr>
        <p:spPr>
          <a:xfrm flipV="1">
            <a:off x="1560830" y="1496060"/>
            <a:ext cx="7610475" cy="76200"/>
          </a:xfrm>
          <a:prstGeom prst="rect">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Arial" panose="020B0604020202020204" pitchFamily="34" charset="0"/>
            </a:endParaRPr>
          </a:p>
        </p:txBody>
      </p:sp>
      <p:sp>
        <p:nvSpPr>
          <p:cNvPr id="2" name="Text Box 1"/>
          <p:cNvSpPr txBox="1"/>
          <p:nvPr/>
        </p:nvSpPr>
        <p:spPr>
          <a:xfrm>
            <a:off x="1545590" y="905510"/>
            <a:ext cx="7317740" cy="681990"/>
          </a:xfrm>
          <a:prstGeom prst="rect">
            <a:avLst/>
          </a:prstGeom>
          <a:noFill/>
        </p:spPr>
        <p:txBody>
          <a:bodyPr wrap="none" rtlCol="0" anchor="t">
            <a:spAutoFit/>
          </a:bodyPr>
          <a:p>
            <a:pPr>
              <a:lnSpc>
                <a:spcPct val="120000"/>
              </a:lnSpc>
            </a:pPr>
            <a:r>
              <a:rPr lang="en-IN" altLang="en-US" sz="3200" b="1"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n-ea"/>
              </a:rPr>
              <a:t>KNOWLEDGE EMBEDDING GRAPHS</a:t>
            </a:r>
            <a:endParaRPr lang="en-US" sz="3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545590" y="1010920"/>
            <a:ext cx="8211820" cy="460375"/>
          </a:xfrm>
          <a:prstGeom prst="rect">
            <a:avLst/>
          </a:prstGeom>
        </p:spPr>
        <p:txBody>
          <a:bodyPr wrap="square">
            <a:spAutoFit/>
          </a:bodyPr>
          <a:p>
            <a:pPr>
              <a:lnSpc>
                <a:spcPct val="120000"/>
              </a:lnSpc>
            </a:pPr>
            <a:r>
              <a:rPr lang="en-IN" altLang="en-US" sz="2000" b="1" dirty="0">
                <a:gradFill>
                  <a:gsLst>
                    <a:gs pos="0">
                      <a:srgbClr val="057FC2"/>
                    </a:gs>
                    <a:gs pos="77000">
                      <a:srgbClr val="00CEFE"/>
                    </a:gs>
                  </a:gsLst>
                  <a:lin ang="0" scaled="1"/>
                </a:gradFill>
                <a:latin typeface="Arial" panose="020B0604020202020204" pitchFamily="34" charset="0"/>
                <a:ea typeface="Arial" panose="020B0604020202020204" pitchFamily="34" charset="0"/>
              </a:rPr>
              <a:t>PROPOSAL MODEL</a:t>
            </a:r>
            <a:endParaRPr lang="en-IN" altLang="en-US" sz="2000" b="1" dirty="0">
              <a:gradFill>
                <a:gsLst>
                  <a:gs pos="0">
                    <a:srgbClr val="057FC2"/>
                  </a:gs>
                  <a:gs pos="77000">
                    <a:srgbClr val="00CEFE"/>
                  </a:gs>
                </a:gsLst>
                <a:lin ang="0" scaled="1"/>
              </a:gradFill>
              <a:latin typeface="Arial" panose="020B0604020202020204" pitchFamily="34" charset="0"/>
              <a:ea typeface="Arial" panose="020B0604020202020204" pitchFamily="34" charset="0"/>
            </a:endParaRPr>
          </a:p>
        </p:txBody>
      </p:sp>
      <p:sp>
        <p:nvSpPr>
          <p:cNvPr id="5" name="矩形 4"/>
          <p:cNvSpPr/>
          <p:nvPr/>
        </p:nvSpPr>
        <p:spPr>
          <a:xfrm>
            <a:off x="1545590" y="2761615"/>
            <a:ext cx="8723630" cy="2168525"/>
          </a:xfrm>
          <a:prstGeom prst="rect">
            <a:avLst/>
          </a:prstGeom>
        </p:spPr>
        <p:txBody>
          <a:bodyPr wrap="square">
            <a:spAutoFit/>
          </a:bodyPr>
          <a:p>
            <a:pPr>
              <a:lnSpc>
                <a:spcPct val="150000"/>
              </a:lnSpc>
            </a:pPr>
            <a:r>
              <a:rPr lang="en-GB" dirty="0">
                <a:latin typeface="Times New Roman" panose="02020603050405020304" charset="0"/>
                <a:cs typeface="Times New Roman" panose="02020603050405020304" charset="0"/>
                <a:sym typeface="+mn-ea"/>
              </a:rPr>
              <a:t>TransE is a knowledge embedding model utilized in knowledge graphs. It represents entities and relationships as vectors in a continuous space, enabling intuitive reasoning. With its translation-based approach, TransE is suitable for knowledge representation within knowledge graphs. It facilitates the understanding and analysis of relationships between entities in a structured manner.</a:t>
            </a:r>
            <a:endParaRPr lang="en-GB" altLang="zh-CN" dirty="0">
              <a:solidFill>
                <a:schemeClr val="bg2">
                  <a:lumMod val="50000"/>
                </a:schemeClr>
              </a:solidFill>
              <a:latin typeface="Times New Roman" panose="02020603050405020304" charset="0"/>
              <a:ea typeface="Arial" panose="020B0604020202020204" pitchFamily="34" charset="0"/>
              <a:cs typeface="Times New Roman" panose="02020603050405020304" charset="0"/>
              <a:sym typeface="+mn-ea"/>
            </a:endParaRPr>
          </a:p>
        </p:txBody>
      </p:sp>
      <p:sp>
        <p:nvSpPr>
          <p:cNvPr id="6" name="矩形 5"/>
          <p:cNvSpPr/>
          <p:nvPr/>
        </p:nvSpPr>
        <p:spPr>
          <a:xfrm flipV="1">
            <a:off x="1545590" y="1379855"/>
            <a:ext cx="2500630" cy="76200"/>
          </a:xfrm>
          <a:prstGeom prst="rect">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Arial" panose="020B0604020202020204" pitchFamily="34" charset="0"/>
            </a:endParaRPr>
          </a:p>
        </p:txBody>
      </p:sp>
      <p:pic>
        <p:nvPicPr>
          <p:cNvPr id="3" name="图片 2" descr="图片包含 熨斗&#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9" name="矩形 3"/>
          <p:cNvSpPr/>
          <p:nvPr/>
        </p:nvSpPr>
        <p:spPr>
          <a:xfrm>
            <a:off x="1672590" y="1534160"/>
            <a:ext cx="8211820" cy="755650"/>
          </a:xfrm>
          <a:prstGeom prst="rect">
            <a:avLst/>
          </a:prstGeom>
        </p:spPr>
        <p:txBody>
          <a:bodyPr wrap="square">
            <a:spAutoFit/>
          </a:bodyPr>
          <a:p>
            <a:pPr>
              <a:lnSpc>
                <a:spcPct val="120000"/>
              </a:lnSpc>
            </a:pPr>
            <a:r>
              <a:rPr lang="en-IN" altLang="en-US" sz="3600" b="1" dirty="0">
                <a:gradFill>
                  <a:gsLst>
                    <a:gs pos="0">
                      <a:srgbClr val="057FC2"/>
                    </a:gs>
                    <a:gs pos="77000">
                      <a:srgbClr val="00CEFE"/>
                    </a:gs>
                  </a:gsLst>
                  <a:lin ang="0" scaled="1"/>
                </a:gradFill>
                <a:latin typeface="Arial" panose="020B0604020202020204" pitchFamily="34" charset="0"/>
                <a:ea typeface="Arial" panose="020B0604020202020204" pitchFamily="34" charset="0"/>
              </a:rPr>
              <a:t>TransE</a:t>
            </a:r>
            <a:endParaRPr lang="en-IN" altLang="en-US" sz="3600" b="1" dirty="0">
              <a:gradFill>
                <a:gsLst>
                  <a:gs pos="0">
                    <a:srgbClr val="057FC2"/>
                  </a:gs>
                  <a:gs pos="77000">
                    <a:srgbClr val="00CEFE"/>
                  </a:gs>
                </a:gsLst>
                <a:lin ang="0" scaled="1"/>
              </a:gradFill>
              <a:latin typeface="Arial" panose="020B0604020202020204" pitchFamily="34" charset="0"/>
              <a:ea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Grp="1" noChangeAspect="1"/>
          </p:cNvPicPr>
          <p:nvPr/>
        </p:nvPicPr>
        <p:blipFill>
          <a:blip r:embed="rId1">
            <a:extLst>
              <a:ext uri="{28A0092B-C50C-407E-A947-70E740481C1C}">
                <a14:useLocalDpi xmlns:a14="http://schemas.microsoft.com/office/drawing/2010/main" val="0"/>
              </a:ext>
            </a:extLst>
          </a:blip>
          <a:stretch>
            <a:fillRect/>
          </a:stretch>
        </p:blipFill>
        <p:spPr>
          <a:xfrm>
            <a:off x="6505703" y="3090285"/>
            <a:ext cx="3715261" cy="3305175"/>
          </a:xfrm>
          <a:prstGeom prst="rect">
            <a:avLst/>
          </a:prstGeom>
        </p:spPr>
      </p:pic>
      <p:pic>
        <p:nvPicPr>
          <p:cNvPr id="9" name="Content Placeholder 8"/>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360945" y="3090285"/>
            <a:ext cx="3238500" cy="2838450"/>
          </a:xfrm>
          <a:prstGeom prst="rect">
            <a:avLst/>
          </a:prstGeom>
        </p:spPr>
      </p:pic>
      <p:sp>
        <p:nvSpPr>
          <p:cNvPr id="2" name="Text Box 1"/>
          <p:cNvSpPr txBox="1"/>
          <p:nvPr/>
        </p:nvSpPr>
        <p:spPr>
          <a:xfrm>
            <a:off x="1638935" y="1819275"/>
            <a:ext cx="9524365" cy="1568450"/>
          </a:xfrm>
          <a:prstGeom prst="rect">
            <a:avLst/>
          </a:prstGeom>
          <a:noFill/>
        </p:spPr>
        <p:txBody>
          <a:bodyPr wrap="square" rtlCol="0" anchor="t">
            <a:spAutoFit/>
          </a:bodyPr>
          <a:p>
            <a:pPr>
              <a:lnSpc>
                <a:spcPct val="150000"/>
              </a:lnSpc>
            </a:pPr>
            <a:r>
              <a:rPr lang="en-GB" sz="3200" dirty="0" smtClean="0">
                <a:latin typeface="Arial" panose="020B0604020202020204" pitchFamily="34" charset="0"/>
                <a:cs typeface="Arial" panose="020B0604020202020204" pitchFamily="34" charset="0"/>
                <a:sym typeface="+mn-ea"/>
              </a:rPr>
              <a:t>Simple Illustration of TransE</a:t>
            </a:r>
            <a:r>
              <a:rPr lang="en-IN" altLang="en-GB" sz="3200" dirty="0" smtClean="0">
                <a:latin typeface="Arial" panose="020B0604020202020204" pitchFamily="34" charset="0"/>
                <a:cs typeface="Arial" panose="020B0604020202020204" pitchFamily="34" charset="0"/>
                <a:sym typeface="+mn-ea"/>
              </a:rPr>
              <a:t>  for Country dataset</a:t>
            </a:r>
            <a:endParaRPr lang="en-GB" sz="3200" dirty="0">
              <a:latin typeface="Arial" panose="020B0604020202020204" pitchFamily="34" charset="0"/>
              <a:cs typeface="Arial" panose="020B0604020202020204" pitchFamily="34" charset="0"/>
            </a:endParaRPr>
          </a:p>
          <a:p>
            <a:pPr>
              <a:lnSpc>
                <a:spcPct val="150000"/>
              </a:lnSpc>
            </a:pPr>
            <a:r>
              <a:rPr lang="en-IN" altLang="en-US" sz="320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n-ea"/>
              </a:rPr>
              <a:t> </a:t>
            </a:r>
            <a:endParaRPr lang="en-IN" altLang="en-US" sz="3200" dirty="0">
              <a:solidFill>
                <a:schemeClr val="bg2">
                  <a:lumMod val="50000"/>
                </a:schemeClr>
              </a:solidFill>
              <a:latin typeface="Arial" panose="020B0604020202020204" pitchFamily="34" charset="0"/>
              <a:ea typeface="Arial" panose="020B0604020202020204" pitchFamily="34" charset="0"/>
              <a:cs typeface="Arial" panose="020B0604020202020204" pitchFamily="34" charset="0"/>
              <a:sym typeface="+mn-ea"/>
            </a:endParaRPr>
          </a:p>
        </p:txBody>
      </p:sp>
      <p:pic>
        <p:nvPicPr>
          <p:cNvPr id="3" name="图片 2" descr="图片包含 熨斗&#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l="8430" t="-3904" r="56213" b="41050"/>
          <a:stretch>
            <a:fillRect/>
          </a:stretch>
        </p:blipFill>
        <p:spPr>
          <a:xfrm rot="5400000" flipH="1">
            <a:off x="-2244308" y="2259544"/>
            <a:ext cx="6858001" cy="236938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597025" y="1480185"/>
            <a:ext cx="8997950" cy="4575810"/>
          </a:xfrm>
          <a:prstGeom prst="rect">
            <a:avLst/>
          </a:prstGeom>
        </p:spPr>
      </p:pic>
      <p:pic>
        <p:nvPicPr>
          <p:cNvPr id="3" name="图片 2" descr="图片包含 熨斗&#10;&#10;描述已自动生成"/>
          <p:cNvPicPr>
            <a:picLocks noChangeAspect="1"/>
          </p:cNvPicPr>
          <p:nvPr/>
        </p:nvPicPr>
        <p:blipFill rotWithShape="1">
          <a:blip r:embed="rId2"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6" name="矩形 5"/>
          <p:cNvSpPr/>
          <p:nvPr/>
        </p:nvSpPr>
        <p:spPr>
          <a:xfrm flipV="1">
            <a:off x="1972310" y="1241425"/>
            <a:ext cx="5182235" cy="76200"/>
          </a:xfrm>
          <a:prstGeom prst="rect">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Arial" panose="020B0604020202020204" pitchFamily="34" charset="0"/>
            </a:endParaRPr>
          </a:p>
        </p:txBody>
      </p:sp>
      <p:sp>
        <p:nvSpPr>
          <p:cNvPr id="7" name="Text Box 6"/>
          <p:cNvSpPr txBox="1"/>
          <p:nvPr/>
        </p:nvSpPr>
        <p:spPr>
          <a:xfrm>
            <a:off x="1850390" y="635635"/>
            <a:ext cx="6323330" cy="681990"/>
          </a:xfrm>
          <a:prstGeom prst="rect">
            <a:avLst/>
          </a:prstGeom>
          <a:noFill/>
        </p:spPr>
        <p:txBody>
          <a:bodyPr wrap="square" rtlCol="0">
            <a:spAutoFit/>
          </a:bodyPr>
          <a:p>
            <a:pPr>
              <a:lnSpc>
                <a:spcPct val="120000"/>
              </a:lnSpc>
            </a:pPr>
            <a:r>
              <a:rPr lang="en-IN" altLang="en-US" sz="3200" b="1"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n-ea"/>
              </a:rPr>
              <a:t>TransE model alogorithm</a:t>
            </a:r>
            <a:endParaRPr lang="en-US" sz="3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 空心 17"/>
          <p:cNvSpPr/>
          <p:nvPr/>
        </p:nvSpPr>
        <p:spPr>
          <a:xfrm>
            <a:off x="9774957" y="776678"/>
            <a:ext cx="2126289" cy="2126289"/>
          </a:xfrm>
          <a:prstGeom prst="donut">
            <a:avLst>
              <a:gd name="adj" fmla="val 9703"/>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Arial" panose="020B0604020202020204" pitchFamily="34" charset="0"/>
            </a:endParaRPr>
          </a:p>
        </p:txBody>
      </p:sp>
      <p:pic>
        <p:nvPicPr>
          <p:cNvPr id="4" name="图片 3" descr="图片包含 熨斗&#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5" name="矩形 4"/>
          <p:cNvSpPr/>
          <p:nvPr/>
        </p:nvSpPr>
        <p:spPr>
          <a:xfrm>
            <a:off x="1533525" y="1567815"/>
            <a:ext cx="5406390" cy="681990"/>
          </a:xfrm>
          <a:prstGeom prst="rect">
            <a:avLst/>
          </a:prstGeom>
        </p:spPr>
        <p:txBody>
          <a:bodyPr wrap="square">
            <a:spAutoFit/>
          </a:bodyPr>
          <a:lstStyle/>
          <a:p>
            <a:pPr>
              <a:lnSpc>
                <a:spcPct val="120000"/>
              </a:lnSpc>
            </a:pPr>
            <a:r>
              <a:rPr lang="en-IN" altLang="en-US" sz="3200" b="1" dirty="0">
                <a:gradFill>
                  <a:gsLst>
                    <a:gs pos="0">
                      <a:srgbClr val="057FC2"/>
                    </a:gs>
                    <a:gs pos="77000">
                      <a:srgbClr val="00CEFE"/>
                    </a:gs>
                  </a:gsLst>
                  <a:lin ang="0" scaled="1"/>
                </a:gradFill>
                <a:latin typeface="Arial" panose="020B0604020202020204" pitchFamily="34" charset="0"/>
                <a:ea typeface="Arial" panose="020B0604020202020204" pitchFamily="34" charset="0"/>
              </a:rPr>
              <a:t>ADVANTAGES</a:t>
            </a:r>
            <a:endParaRPr lang="en-IN" altLang="en-US" sz="3200" b="1" dirty="0">
              <a:gradFill>
                <a:gsLst>
                  <a:gs pos="0">
                    <a:srgbClr val="057FC2"/>
                  </a:gs>
                  <a:gs pos="77000">
                    <a:srgbClr val="00CEFE"/>
                  </a:gs>
                </a:gsLst>
                <a:lin ang="0" scaled="1"/>
              </a:gradFill>
              <a:latin typeface="Arial" panose="020B0604020202020204" pitchFamily="34" charset="0"/>
              <a:ea typeface="Arial" panose="020B0604020202020204" pitchFamily="34" charset="0"/>
            </a:endParaRPr>
          </a:p>
        </p:txBody>
      </p:sp>
      <p:sp>
        <p:nvSpPr>
          <p:cNvPr id="7" name="矩形 6"/>
          <p:cNvSpPr/>
          <p:nvPr/>
        </p:nvSpPr>
        <p:spPr>
          <a:xfrm>
            <a:off x="1932973" y="2160455"/>
            <a:ext cx="1342663" cy="89363"/>
          </a:xfrm>
          <a:prstGeom prst="rect">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17" name="椭圆 16"/>
          <p:cNvSpPr/>
          <p:nvPr/>
        </p:nvSpPr>
        <p:spPr>
          <a:xfrm>
            <a:off x="7618730" y="1839595"/>
            <a:ext cx="3208020" cy="3205480"/>
          </a:xfrm>
          <a:prstGeom prst="ellipse">
            <a:avLst/>
          </a:prstGeom>
          <a:blipFill rotWithShape="1">
            <a:blip r:embed="rId2"/>
            <a:stretch>
              <a:fillRect l="-25000" r="-2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19" name="圆: 空心 18"/>
          <p:cNvSpPr/>
          <p:nvPr/>
        </p:nvSpPr>
        <p:spPr>
          <a:xfrm>
            <a:off x="10071246" y="4556535"/>
            <a:ext cx="1319997" cy="1319997"/>
          </a:xfrm>
          <a:prstGeom prst="donut">
            <a:avLst>
              <a:gd name="adj" fmla="val 13496"/>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Arial" panose="020B0604020202020204" pitchFamily="34" charset="0"/>
            </a:endParaRPr>
          </a:p>
        </p:txBody>
      </p:sp>
      <p:sp>
        <p:nvSpPr>
          <p:cNvPr id="8" name="Text Box 7"/>
          <p:cNvSpPr txBox="1"/>
          <p:nvPr/>
        </p:nvSpPr>
        <p:spPr>
          <a:xfrm>
            <a:off x="1630045" y="2903220"/>
            <a:ext cx="6317615" cy="2030095"/>
          </a:xfrm>
          <a:prstGeom prst="rect">
            <a:avLst/>
          </a:prstGeom>
          <a:noFill/>
        </p:spPr>
        <p:txBody>
          <a:bodyPr wrap="square" rtlCol="0">
            <a:spAutoFit/>
          </a:bodyPr>
          <a:p>
            <a:pPr marL="285750" indent="-285750" algn="l">
              <a:buFont typeface="Wingdings" panose="05000000000000000000" charset="0"/>
              <a:buChar char="v"/>
            </a:pPr>
            <a:r>
              <a:rPr lang="en-IN" altLang="en-US"/>
              <a:t>R</a:t>
            </a:r>
            <a:r>
              <a:rPr lang="en-US"/>
              <a:t>epresent complex relationships</a:t>
            </a:r>
            <a:r>
              <a:rPr lang="en-IN" altLang="en-US"/>
              <a:t>.</a:t>
            </a:r>
            <a:endParaRPr lang="en-IN" altLang="en-US"/>
          </a:p>
          <a:p>
            <a:pPr marL="285750" indent="-285750" algn="l">
              <a:buFont typeface="Wingdings" panose="05000000000000000000" charset="0"/>
              <a:buChar char="v"/>
            </a:pPr>
            <a:r>
              <a:rPr lang="en-IN" altLang="en-US"/>
              <a:t>TransE can scale to large knowledge graphs with millions or billions of entities and relations.</a:t>
            </a:r>
            <a:endParaRPr lang="en-IN" altLang="en-US"/>
          </a:p>
          <a:p>
            <a:pPr marL="285750" indent="-285750" algn="l">
              <a:buFont typeface="Wingdings" panose="05000000000000000000" charset="0"/>
              <a:buChar char="v"/>
            </a:pPr>
            <a:r>
              <a:rPr lang="en-IN" altLang="en-US"/>
              <a:t>The model can perform operations like link prediction, entity classification, and knowledge graph completion efficiently.</a:t>
            </a:r>
            <a:endParaRPr lang="en-IN" altLang="en-US"/>
          </a:p>
          <a:p>
            <a:pPr marL="285750" indent="-285750" algn="l">
              <a:buFont typeface="Wingdings" panose="05000000000000000000" charset="0"/>
              <a:buChar char="v"/>
            </a:pPr>
            <a:r>
              <a:rPr lang="en-IN" altLang="en-US"/>
              <a:t>KGE models are flexible and adaptable to various domains and tasks.</a:t>
            </a:r>
            <a:endParaRPr lang="en-I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tags/tag1.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Century Gothic"/>
        <a:ea typeface="微软雅黑"/>
        <a:cs typeface=""/>
      </a:majorFont>
      <a:minorFont>
        <a:latin typeface="Calibri Light"/>
        <a:ea typeface="等线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057FC2"/>
            </a:gs>
            <a:gs pos="77000">
              <a:srgbClr val="00CEFE"/>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6863</Words>
  <Application>WPS Presentation</Application>
  <PresentationFormat>宽屏</PresentationFormat>
  <Paragraphs>187</Paragraphs>
  <Slides>19</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19</vt:i4>
      </vt:variant>
    </vt:vector>
  </HeadingPairs>
  <TitlesOfParts>
    <vt:vector size="34" baseType="lpstr">
      <vt:lpstr>Arial</vt:lpstr>
      <vt:lpstr>SimSun</vt:lpstr>
      <vt:lpstr>Wingdings</vt:lpstr>
      <vt:lpstr>Microsoft YaHei Light</vt:lpstr>
      <vt:lpstr>Calibri</vt:lpstr>
      <vt:lpstr>San Francisco Display Bold</vt:lpstr>
      <vt:lpstr>Segoe Print</vt:lpstr>
      <vt:lpstr>Microsoft YaHei</vt:lpstr>
      <vt:lpstr>Arial Unicode MS</vt:lpstr>
      <vt:lpstr>Calibri Light</vt:lpstr>
      <vt:lpstr>等线 Light</vt:lpstr>
      <vt:lpstr>Times New Roman</vt:lpstr>
      <vt:lpstr>Wingdings</vt:lpstr>
      <vt:lpstr>Titillium</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hai luo</dc:creator>
  <cp:lastModifiedBy>omkar</cp:lastModifiedBy>
  <cp:revision>96</cp:revision>
  <dcterms:created xsi:type="dcterms:W3CDTF">2019-06-08T03:40:00Z</dcterms:created>
  <dcterms:modified xsi:type="dcterms:W3CDTF">2023-07-08T08:50:08Z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1033-11.2.0.11537</vt:lpwstr>
  </property>
  <property fmtid="{D5CDD505-2E9C-101B-9397-08002B2CF9AE}" pid="3" name="ICV">
    <vt:lpwstr>B39E2E0853344688A13AA2D73A330E77</vt:lpwstr>
  </property>
</Properties>
</file>